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09" r:id="rId2"/>
    <p:sldId id="366" r:id="rId3"/>
    <p:sldId id="320" r:id="rId4"/>
    <p:sldId id="367" r:id="rId5"/>
    <p:sldId id="371" r:id="rId6"/>
    <p:sldId id="296" r:id="rId7"/>
    <p:sldId id="368" r:id="rId8"/>
    <p:sldId id="358" r:id="rId9"/>
    <p:sldId id="372" r:id="rId10"/>
    <p:sldId id="370" r:id="rId11"/>
    <p:sldId id="365" r:id="rId12"/>
    <p:sldId id="3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7" autoAdjust="0"/>
    <p:restoredTop sz="87662" autoAdjust="0"/>
  </p:normalViewPr>
  <p:slideViewPr>
    <p:cSldViewPr snapToGrid="0">
      <p:cViewPr varScale="1">
        <p:scale>
          <a:sx n="100" d="100"/>
          <a:sy n="100" d="100"/>
        </p:scale>
        <p:origin x="702"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C0733-12B4-491E-94AE-10CFDA099D23}" type="datetimeFigureOut">
              <a:rPr lang="en-CA" smtClean="0"/>
              <a:t>2022-03-07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935AE-7DE7-49C8-AAB4-4F54A67BEDB8}" type="slidenum">
              <a:rPr lang="en-CA" smtClean="0"/>
              <a:t>‹#›</a:t>
            </a:fld>
            <a:endParaRPr lang="en-CA"/>
          </a:p>
        </p:txBody>
      </p:sp>
    </p:spTree>
    <p:extLst>
      <p:ext uri="{BB962C8B-B14F-4D97-AF65-F5344CB8AC3E}">
        <p14:creationId xmlns:p14="http://schemas.microsoft.com/office/powerpoint/2010/main" val="306510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6863" y="184150"/>
            <a:ext cx="3883025" cy="2184400"/>
          </a:xfrm>
        </p:spPr>
      </p:sp>
      <p:sp>
        <p:nvSpPr>
          <p:cNvPr id="3" name="Notes Placeholder 2"/>
          <p:cNvSpPr>
            <a:spLocks noGrp="1"/>
          </p:cNvSpPr>
          <p:nvPr>
            <p:ph type="body" idx="1"/>
          </p:nvPr>
        </p:nvSpPr>
        <p:spPr>
          <a:xfrm>
            <a:off x="421395" y="2450565"/>
            <a:ext cx="6166692" cy="6234648"/>
          </a:xfrm>
        </p:spPr>
        <p:txBody>
          <a:bodyPr/>
          <a:lstStyle/>
          <a:p>
            <a:r>
              <a:rPr lang="en-CA" sz="1400" dirty="0"/>
              <a:t>As I’m sure you are aware, the topic of air purifiers has become quite important with everything going on in the world today.  However, even before the beginning of this pandemic, we made sure to talk about the importance of air purification throughout all of our distribution channels.</a:t>
            </a:r>
          </a:p>
          <a:p>
            <a:endParaRPr lang="en-CA" sz="1400" dirty="0"/>
          </a:p>
          <a:p>
            <a:r>
              <a:rPr lang="en-CA" sz="1400" dirty="0"/>
              <a:t>Hospitals, dental labs, jewelers workshops, printing facilities, welding applications, flooring companies and the like were all on our radar as target markets for the distribution of our air purifiers.</a:t>
            </a:r>
          </a:p>
          <a:p>
            <a:endParaRPr lang="en-CA" sz="1400" dirty="0"/>
          </a:p>
          <a:p>
            <a:r>
              <a:rPr lang="en-CA" sz="1400" dirty="0"/>
              <a:t>But the pandemic seemed to shine a spotlight on air purifiers.  And that had everyone scrambling to sift through all of the information that was now available to potential buyers.  The high demand for air purifiers opened the door to so many new products made by companies that we had never even heard of before.</a:t>
            </a:r>
          </a:p>
          <a:p>
            <a:endParaRPr lang="en-CA" sz="1400" dirty="0"/>
          </a:p>
          <a:p>
            <a:r>
              <a:rPr lang="en-CA" sz="1400" dirty="0"/>
              <a:t>And although Quatro has been making air purifiers for over 30 years, we found ourselves dragged into a discussion of having to justify why they should buy a Quatro air purifier over everyone else’s.</a:t>
            </a:r>
          </a:p>
          <a:p>
            <a:endParaRPr lang="en-CA" sz="1400" dirty="0"/>
          </a:p>
          <a:p>
            <a:r>
              <a:rPr lang="en-CA" sz="1400" dirty="0"/>
              <a:t>Now we can talk about the exceptional quality that comes with domestic manufacturing.  We can talk about the heavy gage metal casings that we use.  We can even speak to the history that Quatro has had during the SARS and H1N1 pandemics.</a:t>
            </a:r>
          </a:p>
          <a:p>
            <a:endParaRPr lang="en-CA" sz="1400" dirty="0"/>
          </a:p>
          <a:p>
            <a:r>
              <a:rPr lang="en-CA" sz="1400" dirty="0"/>
              <a:t>But what really gets people’s attention and what sets us apart from our competition is the size and quality of our HEPA filters.</a:t>
            </a:r>
          </a:p>
          <a:p>
            <a:endParaRPr lang="en-CA" sz="1400" dirty="0"/>
          </a:p>
          <a:p>
            <a:endParaRPr lang="en-CA" dirty="0"/>
          </a:p>
        </p:txBody>
      </p:sp>
      <p:sp>
        <p:nvSpPr>
          <p:cNvPr id="4" name="Slide Number Placeholder 3"/>
          <p:cNvSpPr>
            <a:spLocks noGrp="1"/>
          </p:cNvSpPr>
          <p:nvPr>
            <p:ph type="sldNum" sz="quarter" idx="5"/>
          </p:nvPr>
        </p:nvSpPr>
        <p:spPr/>
        <p:txBody>
          <a:bodyPr/>
          <a:lstStyle/>
          <a:p>
            <a:fld id="{C7A935AE-7DE7-49C8-AAB4-4F54A67BEDB8}" type="slidenum">
              <a:rPr lang="en-CA" smtClean="0"/>
              <a:t>1</a:t>
            </a:fld>
            <a:endParaRPr lang="en-CA"/>
          </a:p>
        </p:txBody>
      </p:sp>
    </p:spTree>
    <p:extLst>
      <p:ext uri="{BB962C8B-B14F-4D97-AF65-F5344CB8AC3E}">
        <p14:creationId xmlns:p14="http://schemas.microsoft.com/office/powerpoint/2010/main" val="289647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236538"/>
            <a:ext cx="4248150" cy="2389187"/>
          </a:xfrm>
        </p:spPr>
      </p:sp>
      <p:sp>
        <p:nvSpPr>
          <p:cNvPr id="3" name="Notes Placeholder 2"/>
          <p:cNvSpPr>
            <a:spLocks noGrp="1"/>
          </p:cNvSpPr>
          <p:nvPr>
            <p:ph type="body" idx="1"/>
          </p:nvPr>
        </p:nvSpPr>
        <p:spPr>
          <a:xfrm>
            <a:off x="390347" y="2903537"/>
            <a:ext cx="6323189" cy="5562600"/>
          </a:xfrm>
        </p:spPr>
        <p:txBody>
          <a:bodyPr/>
          <a:lstStyle/>
          <a:p>
            <a:pPr marL="175050" indent="-175050">
              <a:buFontTx/>
              <a:buChar char="-"/>
            </a:pPr>
            <a:r>
              <a:rPr lang="en-CA" sz="1800" dirty="0"/>
              <a:t>[click to play button for video] All of our air purifiers can be bought as negative pressure units or retro-fitted with exhaust collars to convert them to negative pressure units.</a:t>
            </a:r>
          </a:p>
          <a:p>
            <a:pPr marL="175050" indent="-175050">
              <a:buFontTx/>
              <a:buChar char="-"/>
            </a:pPr>
            <a:endParaRPr lang="en-CA" sz="1800" dirty="0"/>
          </a:p>
          <a:p>
            <a:pPr marL="175050" indent="-175050">
              <a:buFontTx/>
              <a:buChar char="-"/>
            </a:pPr>
            <a:r>
              <a:rPr lang="en-CA" sz="1800" dirty="0"/>
              <a:t>By simply changing the lid and adding a hose, our units are easily converted to duct exhaust to the outside.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8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206375"/>
            <a:ext cx="4668837" cy="2625725"/>
          </a:xfrm>
        </p:spPr>
      </p:sp>
      <p:sp>
        <p:nvSpPr>
          <p:cNvPr id="3" name="Notes Placeholder 2"/>
          <p:cNvSpPr>
            <a:spLocks noGrp="1"/>
          </p:cNvSpPr>
          <p:nvPr>
            <p:ph type="body" idx="1"/>
          </p:nvPr>
        </p:nvSpPr>
        <p:spPr>
          <a:xfrm>
            <a:off x="388344" y="3089543"/>
            <a:ext cx="6089573" cy="5595670"/>
          </a:xfrm>
        </p:spPr>
        <p:txBody>
          <a:bodyPr/>
          <a:lstStyle/>
          <a:p>
            <a:r>
              <a:rPr lang="en-CA" sz="1800" dirty="0"/>
              <a:t>Here are just a few examples of some of the applications and target markets where we have had success.</a:t>
            </a:r>
          </a:p>
          <a:p>
            <a:endParaRPr lang="en-CA"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[click]  Classroom units to help control the spread of Covid 19 in classrooms all over North America.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[click]  Air purifiers for the wildfires out west that we have had to deal with over the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[click]  Compact units for old folks homes and residences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[click]  And Isolation room in hospitals.</a:t>
            </a:r>
          </a:p>
          <a:p>
            <a:endParaRPr lang="en-CA"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650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1938"/>
            <a:ext cx="5486400" cy="3086100"/>
          </a:xfrm>
        </p:spPr>
      </p:sp>
      <p:sp>
        <p:nvSpPr>
          <p:cNvPr id="3" name="Notes Placeholder 2"/>
          <p:cNvSpPr>
            <a:spLocks noGrp="1"/>
          </p:cNvSpPr>
          <p:nvPr>
            <p:ph type="body" idx="1"/>
          </p:nvPr>
        </p:nvSpPr>
        <p:spPr>
          <a:xfrm>
            <a:off x="685800" y="3552251"/>
            <a:ext cx="5637882" cy="5132962"/>
          </a:xfrm>
        </p:spPr>
        <p:txBody>
          <a:bodyPr/>
          <a:lstStyle/>
          <a:p>
            <a:r>
              <a:rPr lang="en-CA" sz="1600" dirty="0"/>
              <a:t>This is a brief introduction to a few of the most popular pieces of equipment that are selling well these days.  If you have any questions, we would be happy to answer them here.  And if something comes up later on, please don’t hesitate to reach out to us.</a:t>
            </a:r>
          </a:p>
          <a:p>
            <a:endParaRPr lang="en-CA" dirty="0"/>
          </a:p>
        </p:txBody>
      </p:sp>
      <p:sp>
        <p:nvSpPr>
          <p:cNvPr id="4" name="Slide Number Placeholder 3"/>
          <p:cNvSpPr>
            <a:spLocks noGrp="1"/>
          </p:cNvSpPr>
          <p:nvPr>
            <p:ph type="sldNum" sz="quarter" idx="5"/>
          </p:nvPr>
        </p:nvSpPr>
        <p:spPr/>
        <p:txBody>
          <a:bodyPr/>
          <a:lstStyle/>
          <a:p>
            <a:fld id="{C7A935AE-7DE7-49C8-AAB4-4F54A67BEDB8}" type="slidenum">
              <a:rPr lang="en-CA" smtClean="0"/>
              <a:t>12</a:t>
            </a:fld>
            <a:endParaRPr lang="en-CA"/>
          </a:p>
        </p:txBody>
      </p:sp>
    </p:spTree>
    <p:extLst>
      <p:ext uri="{BB962C8B-B14F-4D97-AF65-F5344CB8AC3E}">
        <p14:creationId xmlns:p14="http://schemas.microsoft.com/office/powerpoint/2010/main" val="386566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236538"/>
            <a:ext cx="4248150" cy="2389187"/>
          </a:xfrm>
        </p:spPr>
      </p:sp>
      <p:sp>
        <p:nvSpPr>
          <p:cNvPr id="3" name="Notes Placeholder 2"/>
          <p:cNvSpPr>
            <a:spLocks noGrp="1"/>
          </p:cNvSpPr>
          <p:nvPr>
            <p:ph type="body" idx="1"/>
          </p:nvPr>
        </p:nvSpPr>
        <p:spPr>
          <a:xfrm>
            <a:off x="390347" y="2903537"/>
            <a:ext cx="6323189" cy="5562600"/>
          </a:xfrm>
        </p:spPr>
        <p:txBody>
          <a:bodyPr/>
          <a:lstStyle/>
          <a:p>
            <a:pPr marL="175050" indent="-175050">
              <a:buFontTx/>
              <a:buChar char="-"/>
            </a:pPr>
            <a:r>
              <a:rPr lang="en-CA" sz="2000" dirty="0"/>
              <a:t>I know that you all have a firm grasp on the quality of medical grade HEPA filters that we use, but one of the major talking points that should be emphasized is </a:t>
            </a:r>
            <a:r>
              <a:rPr lang="en-CA" sz="2000" b="1" dirty="0"/>
              <a:t>size</a:t>
            </a:r>
            <a:r>
              <a:rPr lang="en-CA" sz="2000" dirty="0"/>
              <a:t> of our HEPA filters.</a:t>
            </a:r>
          </a:p>
          <a:p>
            <a:pPr marL="175050" indent="-175050">
              <a:buFontTx/>
              <a:buChar char="-"/>
            </a:pPr>
            <a:endParaRPr lang="en-CA" sz="2000" dirty="0"/>
          </a:p>
          <a:p>
            <a:pPr marL="175050" indent="-175050">
              <a:buFontTx/>
              <a:buChar char="-"/>
            </a:pPr>
            <a:r>
              <a:rPr lang="en-CA" sz="2000" dirty="0"/>
              <a:t>Many of the less expensive air purifiers that are new to the market have much smaller HEPA filters – some as small as 1 or 2” deep.  The 3 models that we will be focusing on have significantly deeper HEPAs than that.  6”, 9” and 12” HEPAs are used in our system that we’re going to talk about.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195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6375"/>
            <a:ext cx="5486400" cy="3086100"/>
          </a:xfrm>
        </p:spPr>
      </p:sp>
      <p:sp>
        <p:nvSpPr>
          <p:cNvPr id="3" name="Notes Placeholder 2"/>
          <p:cNvSpPr>
            <a:spLocks noGrp="1"/>
          </p:cNvSpPr>
          <p:nvPr>
            <p:ph type="body" idx="1"/>
          </p:nvPr>
        </p:nvSpPr>
        <p:spPr>
          <a:xfrm>
            <a:off x="399360" y="3475133"/>
            <a:ext cx="6023473" cy="5118024"/>
          </a:xfrm>
        </p:spPr>
        <p:txBody>
          <a:bodyPr/>
          <a:lstStyle/>
          <a:p>
            <a:r>
              <a:rPr lang="en-CA" sz="1800" dirty="0"/>
              <a:t>We are going to show you 3 main models of air purifiers that we offer.  Each model is designed to handle a different size space.</a:t>
            </a:r>
          </a:p>
          <a:p>
            <a:endParaRPr lang="en-CA" sz="1800" dirty="0"/>
          </a:p>
          <a:p>
            <a:r>
              <a:rPr lang="en-CA" sz="1800" dirty="0"/>
              <a:t>We have the [click] AF400, the [click] AF1000 and [click] AF2000.  Each with a hefty HEPA filter.</a:t>
            </a:r>
          </a:p>
          <a:p>
            <a:endParaRPr lang="en-CA" sz="1800" dirty="0"/>
          </a:p>
          <a:p>
            <a:r>
              <a:rPr lang="en-CA" sz="1800" dirty="0"/>
              <a:t>[click] Each of our air purifiers can be made for use with either a 120v or 230v power source.</a:t>
            </a:r>
          </a:p>
          <a:p>
            <a:r>
              <a:rPr lang="en-CA" sz="1800" dirty="0"/>
              <a:t>[click] They operate very quietly and [click] have casters to make them completely mobile.</a:t>
            </a:r>
          </a:p>
          <a:p>
            <a:r>
              <a:rPr lang="en-CA" sz="1800" dirty="0"/>
              <a:t>[click] The control panels have both visual and audible alarms for filter maintenance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32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236538"/>
            <a:ext cx="4248150" cy="2389187"/>
          </a:xfrm>
        </p:spPr>
      </p:sp>
      <p:sp>
        <p:nvSpPr>
          <p:cNvPr id="3" name="Notes Placeholder 2"/>
          <p:cNvSpPr>
            <a:spLocks noGrp="1"/>
          </p:cNvSpPr>
          <p:nvPr>
            <p:ph type="body" idx="1"/>
          </p:nvPr>
        </p:nvSpPr>
        <p:spPr>
          <a:xfrm>
            <a:off x="390347" y="2903537"/>
            <a:ext cx="6323189" cy="5562600"/>
          </a:xfrm>
        </p:spPr>
        <p:txBody>
          <a:bodyPr/>
          <a:lstStyle/>
          <a:p>
            <a:pPr marL="175050" indent="-175050">
              <a:buFontTx/>
              <a:buChar char="-"/>
            </a:pPr>
            <a:r>
              <a:rPr lang="en-CA" sz="1800" dirty="0"/>
              <a:t>With the exception of one of the air purifiers that we sell, all of them have 3 stages of filtration.  </a:t>
            </a:r>
          </a:p>
          <a:p>
            <a:pPr marL="175050" indent="-175050">
              <a:buFontTx/>
              <a:buChar char="-"/>
            </a:pPr>
            <a:endParaRPr lang="en-CA" sz="1800" dirty="0"/>
          </a:p>
          <a:p>
            <a:pPr marL="175050" indent="-175050">
              <a:buFontTx/>
              <a:buChar char="-"/>
            </a:pPr>
            <a:r>
              <a:rPr lang="en-CA" sz="1800" dirty="0"/>
              <a:t>[click] For dust and aerosol applications, </a:t>
            </a:r>
          </a:p>
          <a:p>
            <a:pPr marL="175050" indent="-175050">
              <a:buFontTx/>
              <a:buChar char="-"/>
            </a:pPr>
            <a:r>
              <a:rPr lang="en-CA" sz="1800" dirty="0"/>
              <a:t>Stage 1 is a pleated dust filter that would be expected to be replaced every 3 months.</a:t>
            </a:r>
          </a:p>
          <a:p>
            <a:pPr marL="175050" indent="-175050">
              <a:buFontTx/>
              <a:buChar char="-"/>
            </a:pPr>
            <a:r>
              <a:rPr lang="en-CA" sz="1800" dirty="0"/>
              <a:t>Stage 2 is a high capacity dust filter that should be changed every 6-8 months</a:t>
            </a:r>
          </a:p>
          <a:p>
            <a:pPr marL="175050" indent="-175050">
              <a:buFontTx/>
              <a:buChar char="-"/>
            </a:pPr>
            <a:r>
              <a:rPr lang="en-CA" sz="1800" dirty="0"/>
              <a:t>And stage 3 is a deep-bed medical grade HEPA filter that would need replacing every 12-18 months.</a:t>
            </a:r>
          </a:p>
          <a:p>
            <a:pPr marL="175050" indent="-175050">
              <a:buFontTx/>
              <a:buChar char="-"/>
            </a:pPr>
            <a:endParaRPr lang="en-CA" sz="1800" dirty="0"/>
          </a:p>
          <a:p>
            <a:pPr marL="175050" indent="-175050">
              <a:buFontTx/>
              <a:buChar char="-"/>
            </a:pPr>
            <a:r>
              <a:rPr lang="en-CA" sz="1800" dirty="0"/>
              <a:t>[click] In the case of an air purifier needed for dust AND odors or VOCs, the Hi-Cap dust filter is replaced with a chemical media filter suited for the specifics of the contaminants.  That odor filter should be changed every 12 months or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236538"/>
            <a:ext cx="4248150" cy="2389187"/>
          </a:xfrm>
        </p:spPr>
      </p:sp>
      <p:sp>
        <p:nvSpPr>
          <p:cNvPr id="3" name="Notes Placeholder 2"/>
          <p:cNvSpPr>
            <a:spLocks noGrp="1"/>
          </p:cNvSpPr>
          <p:nvPr>
            <p:ph type="body" idx="1"/>
          </p:nvPr>
        </p:nvSpPr>
        <p:spPr>
          <a:xfrm>
            <a:off x="390347" y="2903537"/>
            <a:ext cx="6323189" cy="5562600"/>
          </a:xfrm>
        </p:spPr>
        <p:txBody>
          <a:bodyPr/>
          <a:lstStyle/>
          <a:p>
            <a:pPr marL="175050" indent="-175050">
              <a:buFontTx/>
              <a:buChar char="-"/>
            </a:pPr>
            <a:r>
              <a:rPr lang="en-CA" sz="1800" dirty="0"/>
              <a:t>The way our purifiers work are simple enough to understand.  They are </a:t>
            </a:r>
            <a:r>
              <a:rPr lang="en-CA" sz="1800" dirty="0" err="1"/>
              <a:t>upflow</a:t>
            </a:r>
            <a:r>
              <a:rPr lang="en-CA" sz="1800" dirty="0"/>
              <a:t> systems that pull contaminated air in through the bottom and push clean air out through the top.  </a:t>
            </a:r>
          </a:p>
          <a:p>
            <a:pPr marL="175050" indent="-175050">
              <a:buFontTx/>
              <a:buChar char="-"/>
            </a:pPr>
            <a:endParaRPr lang="en-CA" sz="1800" dirty="0"/>
          </a:p>
          <a:p>
            <a:pPr marL="175050" indent="-175050">
              <a:buFontTx/>
              <a:buChar char="-"/>
            </a:pPr>
            <a:r>
              <a:rPr lang="en-CA" sz="1800" dirty="0"/>
              <a:t>[click] The idea is to create an unobstructed flow of air in the room.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34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73038"/>
            <a:ext cx="4295775" cy="2417762"/>
          </a:xfrm>
        </p:spPr>
      </p:sp>
      <p:sp>
        <p:nvSpPr>
          <p:cNvPr id="3" name="Notes Placeholder 2"/>
          <p:cNvSpPr>
            <a:spLocks noGrp="1"/>
          </p:cNvSpPr>
          <p:nvPr>
            <p:ph type="body" idx="1"/>
          </p:nvPr>
        </p:nvSpPr>
        <p:spPr>
          <a:xfrm>
            <a:off x="325218" y="2725985"/>
            <a:ext cx="6273886" cy="6076492"/>
          </a:xfrm>
        </p:spPr>
        <p:txBody>
          <a:bodyPr/>
          <a:lstStyle/>
          <a:p>
            <a:r>
              <a:rPr lang="en-CA" sz="1400" dirty="0"/>
              <a:t>To help make things easier to sell, we have grouped our air purifiers into 2 categories.  [click] Healthcare and Industrial.</a:t>
            </a:r>
          </a:p>
          <a:p>
            <a:endParaRPr lang="en-CA" sz="1400" dirty="0"/>
          </a:p>
          <a:p>
            <a:r>
              <a:rPr lang="en-CA" sz="1400" dirty="0"/>
              <a:t>[click] The Healthcare category of purifiers are designed for more critical applications associated with contaminants like bacteria, viruses, and aerosols.</a:t>
            </a:r>
          </a:p>
          <a:p>
            <a:r>
              <a:rPr lang="en-CA" sz="1400" dirty="0"/>
              <a:t>[click] Whereas Industrial purifiers are better suited for general dust particles, smoke, and VOCs like Methyl Methacrylate.</a:t>
            </a:r>
          </a:p>
          <a:p>
            <a:endParaRPr lang="en-CA" sz="1400" dirty="0"/>
          </a:p>
          <a:p>
            <a:r>
              <a:rPr lang="en-CA" sz="1400" dirty="0"/>
              <a:t>[click] The healthcare systems are used in environments where the particle count is fairly low and where the goal is to eliminate them altogether.</a:t>
            </a:r>
          </a:p>
          <a:p>
            <a:r>
              <a:rPr lang="en-CA" sz="1400" dirty="0"/>
              <a:t>[click] Industrial is designed to handle higher concentrations of particulate where the goal is to reduce them to more manageable levels.</a:t>
            </a:r>
          </a:p>
          <a:p>
            <a:endParaRPr lang="en-CA" sz="1400" dirty="0"/>
          </a:p>
          <a:p>
            <a:r>
              <a:rPr lang="en-CA" sz="1400" dirty="0"/>
              <a:t>[click] Healthcare units have a specially designed locking mechanism that seals the HEPA filter in place in order to prevent any bypass.  When dealing with bacteria and viruses, you want to make sure all of the airflow goes though the HEPA filter.</a:t>
            </a:r>
          </a:p>
          <a:p>
            <a:r>
              <a:rPr lang="en-CA" sz="1400" dirty="0"/>
              <a:t>[click] Industrial systems are designed to handle particles that are not necessarily a severe health risk.  So, by removing the HEPA seal mechanism, and lowering the manufacturing cost, we can offer a more competitively priced air purifier.</a:t>
            </a:r>
          </a:p>
          <a:p>
            <a:endParaRPr lang="en-CA" sz="1400" dirty="0"/>
          </a:p>
          <a:p>
            <a:r>
              <a:rPr lang="en-CA" sz="1400" dirty="0"/>
              <a:t>[click] Some of the examples of the target markets for the healthcare units include Hospitals, hotels, schools, reception areas, lunchrooms, offices, and meeting rooms.</a:t>
            </a:r>
          </a:p>
          <a:p>
            <a:r>
              <a:rPr lang="en-CA" sz="1400" dirty="0"/>
              <a:t>[click] Industrial units belong in workshops, CNC machining areas, welding facilities, paint shops and companies that specialize in floor finishing to name a few.</a:t>
            </a:r>
          </a:p>
          <a:p>
            <a:endParaRPr lang="en-CA" sz="1400" dirty="0"/>
          </a:p>
          <a:p>
            <a:r>
              <a:rPr lang="en-CA" sz="1400" dirty="0"/>
              <a:t>I think this grid gives you a pretty good idea of where to draw the line between the 2 categories.</a:t>
            </a:r>
          </a:p>
          <a:p>
            <a:endParaRPr lang="en-CA" dirty="0"/>
          </a:p>
        </p:txBody>
      </p:sp>
      <p:sp>
        <p:nvSpPr>
          <p:cNvPr id="4" name="Slide Number Placeholder 3"/>
          <p:cNvSpPr>
            <a:spLocks noGrp="1"/>
          </p:cNvSpPr>
          <p:nvPr>
            <p:ph type="sldNum" sz="quarter" idx="5"/>
          </p:nvPr>
        </p:nvSpPr>
        <p:spPr/>
        <p:txBody>
          <a:bodyPr/>
          <a:lstStyle/>
          <a:p>
            <a:fld id="{C7A935AE-7DE7-49C8-AAB4-4F54A67BEDB8}" type="slidenum">
              <a:rPr lang="en-CA" smtClean="0"/>
              <a:t>6</a:t>
            </a:fld>
            <a:endParaRPr lang="en-CA"/>
          </a:p>
        </p:txBody>
      </p:sp>
    </p:spTree>
    <p:extLst>
      <p:ext uri="{BB962C8B-B14F-4D97-AF65-F5344CB8AC3E}">
        <p14:creationId xmlns:p14="http://schemas.microsoft.com/office/powerpoint/2010/main" val="5166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9525" y="271463"/>
            <a:ext cx="4062413" cy="2286000"/>
          </a:xfrm>
        </p:spPr>
      </p:sp>
      <p:sp>
        <p:nvSpPr>
          <p:cNvPr id="3" name="Notes Placeholder 2"/>
          <p:cNvSpPr>
            <a:spLocks noGrp="1"/>
          </p:cNvSpPr>
          <p:nvPr>
            <p:ph type="body" idx="1"/>
          </p:nvPr>
        </p:nvSpPr>
        <p:spPr>
          <a:xfrm>
            <a:off x="377327" y="2771775"/>
            <a:ext cx="6111608" cy="5913438"/>
          </a:xfrm>
        </p:spPr>
        <p:txBody>
          <a:bodyPr/>
          <a:lstStyle/>
          <a:p>
            <a:r>
              <a:rPr lang="en-CA" sz="1400" dirty="0"/>
              <a:t>Within the 2 categories, we have the option for each unit to cover a dust only application or a dust &amp; odor application.</a:t>
            </a:r>
          </a:p>
          <a:p>
            <a:endParaRPr lang="en-CA" sz="1400" dirty="0"/>
          </a:p>
          <a:p>
            <a:r>
              <a:rPr lang="en-CA" sz="1400" dirty="0"/>
              <a:t>So for example, [click] the AF2000 has 4 different part numbers covering dust only and dust &amp; odor applications for Industrial and Healthcare categories.</a:t>
            </a:r>
          </a:p>
          <a:p>
            <a:endParaRPr lang="en-CA" sz="1400" dirty="0"/>
          </a:p>
          <a:p>
            <a:r>
              <a:rPr lang="en-CA" sz="1400" dirty="0"/>
              <a:t>Same goes for the [click] AF1000. </a:t>
            </a:r>
          </a:p>
          <a:p>
            <a:endParaRPr lang="en-CA" sz="1400" dirty="0"/>
          </a:p>
          <a:p>
            <a:r>
              <a:rPr lang="en-CA" sz="1400" dirty="0"/>
              <a:t>For the AF400, [click] we follow the same principle for the Industrial category.  However, because we are dealing with a lower concentration of particles for the Healthcare systems, [click] we eliminated the Hi-Cap and Odor filters, and use a smaller casing in order to make it more compact and more affordable for smaller spaces like offices and lunchrooms.  </a:t>
            </a:r>
          </a:p>
          <a:p>
            <a:endParaRPr lang="en-CA" sz="1400" dirty="0"/>
          </a:p>
          <a:p>
            <a:r>
              <a:rPr lang="en-CA" sz="1400" dirty="0"/>
              <a:t>Each unit has a different cfm rating that delivers a specific number of air changes depending on the size of the room.</a:t>
            </a:r>
          </a:p>
          <a:p>
            <a:endParaRPr lang="en-CA" sz="1400" dirty="0"/>
          </a:p>
          <a:p>
            <a:r>
              <a:rPr lang="en-CA" sz="1400" dirty="0"/>
              <a:t>[click]  The AF400 with a 300cfm rating, will deliver 4 air changes in a 560square foot room.</a:t>
            </a:r>
          </a:p>
          <a:p>
            <a:r>
              <a:rPr lang="en-CA" sz="1400" dirty="0"/>
              <a:t>[click]  The AF1000 at 500cfm will deliver the same number of air changes in a room about 1100 square feet.</a:t>
            </a:r>
          </a:p>
          <a:p>
            <a:r>
              <a:rPr lang="en-CA" sz="1400" dirty="0"/>
              <a:t>And finally [click]  the AF2000 moves an impressive 1000 cfm.  That will give you 4 air changes in a room that is over 1800 square feet.</a:t>
            </a:r>
          </a:p>
          <a:p>
            <a:endParaRPr lang="en-CA" sz="1400" dirty="0"/>
          </a:p>
          <a:p>
            <a:r>
              <a:rPr lang="en-CA" sz="1400" dirty="0"/>
              <a:t>That should give you enough information to get the discussion started with any of your customers with regards to which unit you should be selling.</a:t>
            </a:r>
          </a:p>
          <a:p>
            <a:endParaRPr lang="en-CA" sz="1400" dirty="0"/>
          </a:p>
          <a:p>
            <a:endParaRPr lang="en-CA" dirty="0"/>
          </a:p>
        </p:txBody>
      </p:sp>
      <p:sp>
        <p:nvSpPr>
          <p:cNvPr id="4" name="Slide Number Placeholder 3"/>
          <p:cNvSpPr>
            <a:spLocks noGrp="1"/>
          </p:cNvSpPr>
          <p:nvPr>
            <p:ph type="sldNum" sz="quarter" idx="5"/>
          </p:nvPr>
        </p:nvSpPr>
        <p:spPr/>
        <p:txBody>
          <a:bodyPr/>
          <a:lstStyle/>
          <a:p>
            <a:fld id="{C7A935AE-7DE7-49C8-AAB4-4F54A67BEDB8}" type="slidenum">
              <a:rPr lang="en-CA" smtClean="0"/>
              <a:t>7</a:t>
            </a:fld>
            <a:endParaRPr lang="en-CA"/>
          </a:p>
        </p:txBody>
      </p:sp>
    </p:spTree>
    <p:extLst>
      <p:ext uri="{BB962C8B-B14F-4D97-AF65-F5344CB8AC3E}">
        <p14:creationId xmlns:p14="http://schemas.microsoft.com/office/powerpoint/2010/main" val="140190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9400" y="250825"/>
            <a:ext cx="3484563" cy="1960563"/>
          </a:xfrm>
        </p:spPr>
      </p:sp>
      <p:sp>
        <p:nvSpPr>
          <p:cNvPr id="3" name="Notes Placeholder 2"/>
          <p:cNvSpPr>
            <a:spLocks noGrp="1"/>
          </p:cNvSpPr>
          <p:nvPr>
            <p:ph type="body" idx="1"/>
          </p:nvPr>
        </p:nvSpPr>
        <p:spPr>
          <a:xfrm>
            <a:off x="267405" y="2418794"/>
            <a:ext cx="6375766" cy="6474381"/>
          </a:xfrm>
        </p:spPr>
        <p:txBody>
          <a:bodyPr/>
          <a:lstStyle/>
          <a:p>
            <a:pPr marL="175050" indent="-175050">
              <a:buFontTx/>
              <a:buChar char="-"/>
            </a:pPr>
            <a:r>
              <a:rPr lang="en-CA" sz="1400" dirty="0"/>
              <a:t>Here you can see the difference in size between the 3-Stage AF400 for Industrial and the 2-Stage AF400m for Healthcare – the m stands for </a:t>
            </a:r>
            <a:r>
              <a:rPr lang="en-CA" sz="1400" dirty="0" err="1"/>
              <a:t>for</a:t>
            </a:r>
            <a:r>
              <a:rPr lang="en-CA" sz="1400" dirty="0"/>
              <a:t> mini.</a:t>
            </a:r>
          </a:p>
          <a:p>
            <a:pPr marL="175050" indent="-175050">
              <a:buFontTx/>
              <a:buChar char="-"/>
            </a:pPr>
            <a:endParaRPr lang="en-CA" sz="1400" dirty="0"/>
          </a:p>
          <a:p>
            <a:pPr marL="175050" indent="-175050">
              <a:buFontTx/>
              <a:buChar char="-"/>
            </a:pPr>
            <a:r>
              <a:rPr lang="en-CA" sz="1400" dirty="0"/>
              <a:t>There is a full 7” difference in height between the 2, making an ideal compact solution for offices, lunchrooms, and reception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484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9400" y="250825"/>
            <a:ext cx="3484563" cy="1960563"/>
          </a:xfrm>
        </p:spPr>
      </p:sp>
      <p:sp>
        <p:nvSpPr>
          <p:cNvPr id="3" name="Notes Placeholder 2"/>
          <p:cNvSpPr>
            <a:spLocks noGrp="1"/>
          </p:cNvSpPr>
          <p:nvPr>
            <p:ph type="body" idx="1"/>
          </p:nvPr>
        </p:nvSpPr>
        <p:spPr>
          <a:xfrm>
            <a:off x="267405" y="2418794"/>
            <a:ext cx="6375766" cy="6474381"/>
          </a:xfrm>
        </p:spPr>
        <p:txBody>
          <a:bodyPr/>
          <a:lstStyle/>
          <a:p>
            <a:pPr marL="175050" indent="-175050">
              <a:buFontTx/>
              <a:buChar char="-"/>
            </a:pPr>
            <a:r>
              <a:rPr lang="en-CA" sz="1400" dirty="0"/>
              <a:t>There are other noteworthy points that you may want to keep in mind when having discussions with your customers.</a:t>
            </a:r>
          </a:p>
          <a:p>
            <a:pPr marL="175050" indent="-175050">
              <a:buFontTx/>
              <a:buChar char="-"/>
            </a:pPr>
            <a:endParaRPr lang="en-CA" sz="1400" dirty="0"/>
          </a:p>
          <a:p>
            <a:pPr marL="175050" indent="-175050">
              <a:buFontTx/>
              <a:buChar char="-"/>
            </a:pPr>
            <a:r>
              <a:rPr lang="en-CA" sz="1400" dirty="0"/>
              <a:t>The topic of UV lights may come up because some of our competitors have that feature. Quatro believes that UV LIGHTS may be helpful in the control of bacteria and possibly COVID19. However, we do not believe the ideal location for the UV lights is inside our HEPA filtration systems as we believe this is redundant and the wrong location to achieve maximum results. A medical grade HEPA filter is more that sufficient to capture and trap aerosols carrying harmful viruses rendering them inactive.  The UV lights would serve a greater purpose if located in the ductwork of the general ventilation system, as a separate recirculating system or directly in an AC unit.</a:t>
            </a:r>
          </a:p>
          <a:p>
            <a:pPr marL="175050" indent="-175050">
              <a:buFontTx/>
              <a:buChar char="-"/>
            </a:pPr>
            <a:endParaRPr lang="en-CA" sz="1400" dirty="0"/>
          </a:p>
          <a:p>
            <a:pPr marL="175050" indent="-175050">
              <a:buFontTx/>
              <a:buChar char="-"/>
            </a:pPr>
            <a:r>
              <a:rPr lang="en-CA" sz="1400" dirty="0"/>
              <a:t>Having said that, [click]  if a customer DOES insist on having UV lights in their air purifier, Quatro does make both the AF1000 and AF2000 with UV lights as an option.</a:t>
            </a:r>
          </a:p>
          <a:p>
            <a:pPr marL="175050" indent="-175050">
              <a:buFontTx/>
              <a:buChar char="-"/>
            </a:pPr>
            <a:endParaRPr lang="en-CA" sz="1400" dirty="0"/>
          </a:p>
          <a:p>
            <a:pPr marL="175050" indent="-175050">
              <a:buFontTx/>
              <a:buChar char="-"/>
            </a:pPr>
            <a:r>
              <a:rPr lang="en-CA" sz="1400" dirty="0"/>
              <a:t>As air purifiers go, ours are among the quietest on the market.  The AF2000 moves a lot of air.  And yet, the motor itself is very quiet, [click]  but the sound of the air being exhausted at the top of the unit can be made even quieter with the purchase of a silencer.  So for the AF2000, you have that option.</a:t>
            </a:r>
          </a:p>
          <a:p>
            <a:pPr marL="175050" indent="-175050">
              <a:buFontTx/>
              <a:buChar char="-"/>
            </a:pPr>
            <a:endParaRPr lang="en-CA" sz="1400" dirty="0"/>
          </a:p>
          <a:p>
            <a:pPr marL="175050" indent="-175050">
              <a:buFontTx/>
              <a:buChar char="-"/>
            </a:pPr>
            <a:r>
              <a:rPr lang="en-CA" sz="1400" dirty="0"/>
              <a:t>[click] AF1000 and AF2000 are also available in a heavy odor/VOC configuration.  By removing the HEPA filter, we have room to double up on the odor filter for those types of applications.  The AF2000 can handle up to 200 lbs of chemical media.</a:t>
            </a:r>
          </a:p>
          <a:p>
            <a:pPr marL="175050" indent="-175050">
              <a:buFontTx/>
              <a:buChar char="-"/>
            </a:pPr>
            <a:endParaRPr lang="en-CA" sz="1400" dirty="0"/>
          </a:p>
          <a:p>
            <a:pPr marL="175050" indent="-175050">
              <a:buFontTx/>
              <a:buChar char="-"/>
            </a:pPr>
            <a:r>
              <a:rPr lang="en-CA" sz="1400" dirty="0"/>
              <a:t>[click] You may also face the question regarding the option to duct the exhaust to the outside.  Otherwise referred to as negative pressure units for isolation rooms.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F1C96-FC4E-4D0B-8190-DCCDD6F11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72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329AE5-41EA-4647-AC4B-F241B319410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2406388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329AE5-41EA-4647-AC4B-F241B319410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254762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329AE5-41EA-4647-AC4B-F241B319410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2347450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329AE5-41EA-4647-AC4B-F241B319410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117093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329AE5-41EA-4647-AC4B-F241B319410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108484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329AE5-41EA-4647-AC4B-F241B3194107}"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2395063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329AE5-41EA-4647-AC4B-F241B3194107}"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155404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329AE5-41EA-4647-AC4B-F241B3194107}"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140175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329AE5-41EA-4647-AC4B-F241B3194107}"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91215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329AE5-41EA-4647-AC4B-F241B3194107}"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397404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329AE5-41EA-4647-AC4B-F241B3194107}"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45D8A-49F0-4D7A-9613-82F410ED94C2}" type="slidenum">
              <a:rPr lang="en-US" smtClean="0"/>
              <a:t>‹#›</a:t>
            </a:fld>
            <a:endParaRPr lang="en-US"/>
          </a:p>
        </p:txBody>
      </p:sp>
    </p:spTree>
    <p:extLst>
      <p:ext uri="{BB962C8B-B14F-4D97-AF65-F5344CB8AC3E}">
        <p14:creationId xmlns:p14="http://schemas.microsoft.com/office/powerpoint/2010/main" val="426624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chemeClr val="tx1"/>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C329AE5-41EA-4647-AC4B-F241B3194107}" type="datetimeFigureOut">
              <a:rPr lang="en-US" smtClean="0"/>
              <a:t>3/7/2022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1B45D8A-49F0-4D7A-9613-82F410ED94C2}" type="slidenum">
              <a:rPr lang="en-US" smtClean="0"/>
              <a:t>‹#›</a:t>
            </a:fld>
            <a:endParaRPr lang="en-US"/>
          </a:p>
        </p:txBody>
      </p:sp>
    </p:spTree>
    <p:extLst>
      <p:ext uri="{BB962C8B-B14F-4D97-AF65-F5344CB8AC3E}">
        <p14:creationId xmlns:p14="http://schemas.microsoft.com/office/powerpoint/2010/main" val="91367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g"/><Relationship Id="rId5" Type="http://schemas.openxmlformats.org/officeDocument/2006/relationships/image" Target="../media/image9.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C61B3-3F06-4139-B2AD-215AD357A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3" r="1953"/>
          <a:stretch/>
        </p:blipFill>
        <p:spPr>
          <a:xfrm>
            <a:off x="1"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9" name="TextBox 8">
            <a:extLst>
              <a:ext uri="{FF2B5EF4-FFF2-40B4-BE49-F238E27FC236}">
                <a16:creationId xmlns:a16="http://schemas.microsoft.com/office/drawing/2014/main" id="{57E91DB9-DEC3-4264-82B8-E05EE9895326}"/>
              </a:ext>
            </a:extLst>
          </p:cNvPr>
          <p:cNvSpPr txBox="1"/>
          <p:nvPr/>
        </p:nvSpPr>
        <p:spPr>
          <a:xfrm>
            <a:off x="6104158" y="198945"/>
            <a:ext cx="5949555" cy="543675"/>
          </a:xfrm>
          <a:prstGeom prst="rect">
            <a:avLst/>
          </a:prstGeom>
          <a:gradFill>
            <a:gsLst>
              <a:gs pos="0">
                <a:schemeClr val="tx2">
                  <a:alpha val="0"/>
                  <a:lumMod val="100000"/>
                </a:schemeClr>
              </a:gs>
              <a:gs pos="100000">
                <a:schemeClr val="tx2">
                  <a:lumMod val="60000"/>
                  <a:lumOff val="40000"/>
                </a:schemeClr>
              </a:gs>
            </a:gsLst>
            <a:lin ang="0" scaled="0"/>
          </a:gradFill>
          <a:ln>
            <a:noFill/>
          </a:ln>
          <a:effectLst>
            <a:outerShdw blurRad="50800" dist="38100" dir="8100000" algn="tr" rotWithShape="0">
              <a:prstClr val="black">
                <a:alpha val="40000"/>
              </a:prstClr>
            </a:outerShdw>
          </a:effectLst>
        </p:spPr>
        <p:txBody>
          <a:bodyPr wrap="square" rtlCol="0" anchor="ctr">
            <a:spAutoFit/>
          </a:bodyPr>
          <a:lstStyle/>
          <a:p>
            <a:pPr algn="r" defTabSz="1219170"/>
            <a:endParaRPr lang="en-US" sz="2933" kern="0" spc="-133" dirty="0">
              <a:ln w="3175">
                <a:noFill/>
              </a:ln>
              <a:solidFill>
                <a:prstClr val="white"/>
              </a:solidFill>
              <a:effectLst>
                <a:outerShdw blurRad="50800" dist="38100" dir="8100000" algn="tr" rotWithShape="0">
                  <a:prstClr val="black">
                    <a:alpha val="40000"/>
                  </a:prstClr>
                </a:outerShdw>
              </a:effectLst>
              <a:latin typeface="Calibri" panose="020F0502020204030204" pitchFamily="34" charset="0"/>
            </a:endParaRPr>
          </a:p>
        </p:txBody>
      </p:sp>
      <p:sp>
        <p:nvSpPr>
          <p:cNvPr id="10" name="TextBox 9">
            <a:extLst>
              <a:ext uri="{FF2B5EF4-FFF2-40B4-BE49-F238E27FC236}">
                <a16:creationId xmlns:a16="http://schemas.microsoft.com/office/drawing/2014/main" id="{64DE9D85-D43F-4D15-834A-B0CDB442B12D}"/>
              </a:ext>
            </a:extLst>
          </p:cNvPr>
          <p:cNvSpPr txBox="1"/>
          <p:nvPr/>
        </p:nvSpPr>
        <p:spPr>
          <a:xfrm>
            <a:off x="101602" y="6258945"/>
            <a:ext cx="8334735" cy="400110"/>
          </a:xfrm>
          <a:prstGeom prst="rect">
            <a:avLst/>
          </a:prstGeom>
          <a:noFill/>
        </p:spPr>
        <p:txBody>
          <a:bodyPr wrap="square" rtlCol="0">
            <a:spAutoFit/>
          </a:bodyPr>
          <a:lstStyle/>
          <a:p>
            <a:pPr defTabSz="1219170"/>
            <a:r>
              <a:rPr lang="en-US" sz="2000" dirty="0">
                <a:solidFill>
                  <a:prstClr val="white"/>
                </a:solidFill>
                <a:latin typeface="Calibri" panose="020F0502020204030204" pitchFamily="34" charset="0"/>
              </a:rPr>
              <a:t>Reduce airborne particulate matter and/or odor</a:t>
            </a:r>
          </a:p>
        </p:txBody>
      </p:sp>
      <p:pic>
        <p:nvPicPr>
          <p:cNvPr id="6" name="Picture 5">
            <a:extLst>
              <a:ext uri="{FF2B5EF4-FFF2-40B4-BE49-F238E27FC236}">
                <a16:creationId xmlns:a16="http://schemas.microsoft.com/office/drawing/2014/main" id="{3E796238-73CE-4FFC-BEE8-88BE1D6A2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3488" y="5496032"/>
            <a:ext cx="1240225" cy="1193800"/>
          </a:xfrm>
          <a:prstGeom prst="rect">
            <a:avLst/>
          </a:prstGeom>
        </p:spPr>
      </p:pic>
      <p:sp>
        <p:nvSpPr>
          <p:cNvPr id="7" name="TextBox 6">
            <a:extLst>
              <a:ext uri="{FF2B5EF4-FFF2-40B4-BE49-F238E27FC236}">
                <a16:creationId xmlns:a16="http://schemas.microsoft.com/office/drawing/2014/main" id="{9B45CD90-47A1-45AA-A9B0-2BE8FDCAED0C}"/>
              </a:ext>
            </a:extLst>
          </p:cNvPr>
          <p:cNvSpPr txBox="1"/>
          <p:nvPr/>
        </p:nvSpPr>
        <p:spPr>
          <a:xfrm>
            <a:off x="7967567" y="61458"/>
            <a:ext cx="3991761" cy="769441"/>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en-US" sz="4400" kern="0" spc="-133" dirty="0">
                <a:solidFill>
                  <a:schemeClr val="bg1"/>
                </a:solidFill>
                <a:latin typeface="DINPro-Bold" pitchFamily="50" charset="0"/>
              </a:rPr>
              <a:t>Air Purifiers</a:t>
            </a:r>
          </a:p>
        </p:txBody>
      </p:sp>
    </p:spTree>
    <p:extLst>
      <p:ext uri="{BB962C8B-B14F-4D97-AF65-F5344CB8AC3E}">
        <p14:creationId xmlns:p14="http://schemas.microsoft.com/office/powerpoint/2010/main" val="78360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iterate type="lt">
                                    <p:tmPct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7" presetClass="emph" presetSubtype="0" fill="remove" grpId="1" nodeType="afterEffect">
                                  <p:stCondLst>
                                    <p:cond delay="0"/>
                                  </p:stCondLst>
                                  <p:iterate type="lt">
                                    <p:tmPct val="2000"/>
                                  </p:iterate>
                                  <p:childTnLst>
                                    <p:animClr clrSpc="rgb" dir="cw">
                                      <p:cBhvr override="childStyle">
                                        <p:cTn id="15" dur="250" autoRev="1" fill="remove"/>
                                        <p:tgtEl>
                                          <p:spTgt spid="10"/>
                                        </p:tgtEl>
                                        <p:attrNameLst>
                                          <p:attrName>style.color</p:attrName>
                                        </p:attrNameLst>
                                      </p:cBhvr>
                                      <p:to>
                                        <a:schemeClr val="accent1"/>
                                      </p:to>
                                    </p:animClr>
                                    <p:animClr clrSpc="rgb" dir="cw">
                                      <p:cBhvr>
                                        <p:cTn id="16" dur="250" autoRev="1" fill="remove"/>
                                        <p:tgtEl>
                                          <p:spTgt spid="10"/>
                                        </p:tgtEl>
                                        <p:attrNameLst>
                                          <p:attrName>fillcolor</p:attrName>
                                        </p:attrNameLst>
                                      </p:cBhvr>
                                      <p:to>
                                        <a:schemeClr val="accent1"/>
                                      </p:to>
                                    </p:animClr>
                                    <p:set>
                                      <p:cBhvr>
                                        <p:cTn id="17" dur="250" autoRev="1" fill="remove"/>
                                        <p:tgtEl>
                                          <p:spTgt spid="10"/>
                                        </p:tgtEl>
                                        <p:attrNameLst>
                                          <p:attrName>fill.type</p:attrName>
                                        </p:attrNameLst>
                                      </p:cBhvr>
                                      <p:to>
                                        <p:strVal val="solid"/>
                                      </p:to>
                                    </p:set>
                                    <p:set>
                                      <p:cBhvr>
                                        <p:cTn id="18" dur="250" autoRev="1" fill="remove"/>
                                        <p:tgtEl>
                                          <p:spTgt spid="10"/>
                                        </p:tgtEl>
                                        <p:attrNameLst>
                                          <p:attrName>fill.on</p:attrName>
                                        </p:attrNameLst>
                                      </p:cBhvr>
                                      <p:to>
                                        <p:strVal val="true"/>
                                      </p:to>
                                    </p:set>
                                  </p:childTnLst>
                                </p:cTn>
                              </p:par>
                            </p:childTnLst>
                          </p:cTn>
                        </p:par>
                        <p:par>
                          <p:cTn id="19" fill="hold">
                            <p:stCondLst>
                              <p:cond delay="1900"/>
                            </p:stCondLst>
                            <p:childTnLst>
                              <p:par>
                                <p:cTn id="20" presetID="2" presetClass="entr" presetSubtype="2" decel="10000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A54EE-316A-4D97-B3CB-6C418F4B0B64}"/>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pic>
        <p:nvPicPr>
          <p:cNvPr id="7" name="B4BB6EFB">
            <a:hlinkClick r:id="" action="ppaction://media"/>
            <a:extLst>
              <a:ext uri="{FF2B5EF4-FFF2-40B4-BE49-F238E27FC236}">
                <a16:creationId xmlns:a16="http://schemas.microsoft.com/office/drawing/2014/main" id="{E67149A4-DCCB-41C5-9917-D3A4D8F2859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425" y="98424"/>
            <a:ext cx="12017022" cy="6759575"/>
          </a:xfrm>
          <a:prstGeom prst="rect">
            <a:avLst/>
          </a:prstGeom>
        </p:spPr>
      </p:pic>
    </p:spTree>
    <p:extLst>
      <p:ext uri="{BB962C8B-B14F-4D97-AF65-F5344CB8AC3E}">
        <p14:creationId xmlns:p14="http://schemas.microsoft.com/office/powerpoint/2010/main" val="28670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3000">
              <a:schemeClr val="tx1">
                <a:lumMod val="0"/>
              </a:schemeClr>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7AC2D6-A1FE-41B9-85CB-D053C8A1D54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10" name="Rectangle 9">
            <a:extLst>
              <a:ext uri="{FF2B5EF4-FFF2-40B4-BE49-F238E27FC236}">
                <a16:creationId xmlns:a16="http://schemas.microsoft.com/office/drawing/2014/main" id="{BE50A331-F541-48E0-AE00-76E74652ABD6}"/>
              </a:ext>
            </a:extLst>
          </p:cNvPr>
          <p:cNvSpPr/>
          <p:nvPr/>
        </p:nvSpPr>
        <p:spPr>
          <a:xfrm>
            <a:off x="6299200" y="279400"/>
            <a:ext cx="5892800" cy="6095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19C3018-AC32-44C3-84A9-5D24408FC70E}"/>
              </a:ext>
            </a:extLst>
          </p:cNvPr>
          <p:cNvSpPr txBox="1"/>
          <p:nvPr/>
        </p:nvSpPr>
        <p:spPr>
          <a:xfrm>
            <a:off x="6400802" y="344936"/>
            <a:ext cx="5791199" cy="502766"/>
          </a:xfrm>
          <a:prstGeom prst="snip2DiagRect">
            <a:avLst>
              <a:gd name="adj1" fmla="val 0"/>
              <a:gd name="adj2" fmla="val 0"/>
            </a:avLst>
          </a:prstGeom>
          <a:no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133" normalizeH="0" baseline="0" noProof="0" dirty="0">
                <a:ln>
                  <a:noFill/>
                </a:ln>
                <a:solidFill>
                  <a:prstClr val="white"/>
                </a:solidFill>
                <a:effectLst/>
                <a:uLnTx/>
                <a:uFillTx/>
                <a:latin typeface="Calibri"/>
                <a:ea typeface="+mn-ea"/>
                <a:cs typeface="Arial" panose="020B0604020202020204" pitchFamily="34" charset="0"/>
              </a:rPr>
              <a:t>AIR PURIFICATION</a:t>
            </a:r>
          </a:p>
        </p:txBody>
      </p:sp>
      <p:pic>
        <p:nvPicPr>
          <p:cNvPr id="1026" name="Picture 2" descr="Air Purifiers for Schools">
            <a:extLst>
              <a:ext uri="{FF2B5EF4-FFF2-40B4-BE49-F238E27FC236}">
                <a16:creationId xmlns:a16="http://schemas.microsoft.com/office/drawing/2014/main" id="{B510F235-266A-4E6D-804F-FEADEBE19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10" y="954533"/>
            <a:ext cx="85725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AE81D9-0AEE-4FFD-80D2-71F0D35234AD}"/>
              </a:ext>
            </a:extLst>
          </p:cNvPr>
          <p:cNvPicPr>
            <a:picLocks noChangeAspect="1"/>
          </p:cNvPicPr>
          <p:nvPr/>
        </p:nvPicPr>
        <p:blipFill>
          <a:blip r:embed="rId5"/>
          <a:stretch>
            <a:fillRect/>
          </a:stretch>
        </p:blipFill>
        <p:spPr>
          <a:xfrm>
            <a:off x="1460274" y="2098037"/>
            <a:ext cx="5950322" cy="4582160"/>
          </a:xfrm>
          <a:prstGeom prst="rect">
            <a:avLst/>
          </a:prstGeom>
        </p:spPr>
      </p:pic>
      <p:pic>
        <p:nvPicPr>
          <p:cNvPr id="5" name="Picture 4">
            <a:extLst>
              <a:ext uri="{FF2B5EF4-FFF2-40B4-BE49-F238E27FC236}">
                <a16:creationId xmlns:a16="http://schemas.microsoft.com/office/drawing/2014/main" id="{C33ECABB-838A-42F6-81F2-91EEEC13F425}"/>
              </a:ext>
            </a:extLst>
          </p:cNvPr>
          <p:cNvPicPr>
            <a:picLocks noChangeAspect="1"/>
          </p:cNvPicPr>
          <p:nvPr/>
        </p:nvPicPr>
        <p:blipFill>
          <a:blip r:embed="rId6"/>
          <a:stretch>
            <a:fillRect/>
          </a:stretch>
        </p:blipFill>
        <p:spPr>
          <a:xfrm>
            <a:off x="4311682" y="314960"/>
            <a:ext cx="4110878" cy="4759963"/>
          </a:xfrm>
          <a:prstGeom prst="rect">
            <a:avLst/>
          </a:prstGeom>
        </p:spPr>
      </p:pic>
      <p:pic>
        <p:nvPicPr>
          <p:cNvPr id="12" name="Picture 11">
            <a:extLst>
              <a:ext uri="{FF2B5EF4-FFF2-40B4-BE49-F238E27FC236}">
                <a16:creationId xmlns:a16="http://schemas.microsoft.com/office/drawing/2014/main" id="{5062684B-FE01-4172-BF67-011FF4775A05}"/>
              </a:ext>
            </a:extLst>
          </p:cNvPr>
          <p:cNvPicPr>
            <a:picLocks noChangeAspect="1"/>
          </p:cNvPicPr>
          <p:nvPr/>
        </p:nvPicPr>
        <p:blipFill>
          <a:blip r:embed="rId7"/>
          <a:stretch>
            <a:fillRect/>
          </a:stretch>
        </p:blipFill>
        <p:spPr>
          <a:xfrm>
            <a:off x="6841663" y="1813557"/>
            <a:ext cx="5288979" cy="4866640"/>
          </a:xfrm>
          <a:prstGeom prst="rect">
            <a:avLst/>
          </a:prstGeom>
        </p:spPr>
      </p:pic>
    </p:spTree>
    <p:extLst>
      <p:ext uri="{BB962C8B-B14F-4D97-AF65-F5344CB8AC3E}">
        <p14:creationId xmlns:p14="http://schemas.microsoft.com/office/powerpoint/2010/main" val="40419891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 calcmode="lin" valueType="num">
                                      <p:cBhvr>
                                        <p:cTn id="9" dur="2000" fill="hold"/>
                                        <p:tgtEl>
                                          <p:spTgt spid="1026"/>
                                        </p:tgtEl>
                                        <p:attrNameLst>
                                          <p:attrName>style.rotation</p:attrName>
                                        </p:attrNameLst>
                                      </p:cBhvr>
                                      <p:tavLst>
                                        <p:tav tm="0">
                                          <p:val>
                                            <p:fltVal val="90"/>
                                          </p:val>
                                        </p:tav>
                                        <p:tav tm="100000">
                                          <p:val>
                                            <p:fltVal val="0"/>
                                          </p:val>
                                        </p:tav>
                                      </p:tavLst>
                                    </p:anim>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 calcmode="lin" valueType="num">
                                      <p:cBhvr>
                                        <p:cTn id="17" dur="2000" fill="hold"/>
                                        <p:tgtEl>
                                          <p:spTgt spid="3"/>
                                        </p:tgtEl>
                                        <p:attrNameLst>
                                          <p:attrName>style.rotation</p:attrName>
                                        </p:attrNameLst>
                                      </p:cBhvr>
                                      <p:tavLst>
                                        <p:tav tm="0">
                                          <p:val>
                                            <p:fltVal val="90"/>
                                          </p:val>
                                        </p:tav>
                                        <p:tav tm="100000">
                                          <p:val>
                                            <p:fltVal val="0"/>
                                          </p:val>
                                        </p:tav>
                                      </p:tavLst>
                                    </p:anim>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ppt_w</p:attrName>
                                        </p:attrNameLst>
                                      </p:cBhvr>
                                      <p:tavLst>
                                        <p:tav tm="0">
                                          <p:val>
                                            <p:fltVal val="0"/>
                                          </p:val>
                                        </p:tav>
                                        <p:tav tm="100000">
                                          <p:val>
                                            <p:strVal val="#ppt_w"/>
                                          </p:val>
                                        </p:tav>
                                      </p:tavLst>
                                    </p:anim>
                                    <p:anim calcmode="lin" valueType="num">
                                      <p:cBhvr>
                                        <p:cTn id="24" dur="2000" fill="hold"/>
                                        <p:tgtEl>
                                          <p:spTgt spid="5"/>
                                        </p:tgtEl>
                                        <p:attrNameLst>
                                          <p:attrName>ppt_h</p:attrName>
                                        </p:attrNameLst>
                                      </p:cBhvr>
                                      <p:tavLst>
                                        <p:tav tm="0">
                                          <p:val>
                                            <p:fltVal val="0"/>
                                          </p:val>
                                        </p:tav>
                                        <p:tav tm="100000">
                                          <p:val>
                                            <p:strVal val="#ppt_h"/>
                                          </p:val>
                                        </p:tav>
                                      </p:tavLst>
                                    </p:anim>
                                    <p:anim calcmode="lin" valueType="num">
                                      <p:cBhvr>
                                        <p:cTn id="25" dur="2000" fill="hold"/>
                                        <p:tgtEl>
                                          <p:spTgt spid="5"/>
                                        </p:tgtEl>
                                        <p:attrNameLst>
                                          <p:attrName>style.rotation</p:attrName>
                                        </p:attrNameLst>
                                      </p:cBhvr>
                                      <p:tavLst>
                                        <p:tav tm="0">
                                          <p:val>
                                            <p:fltVal val="90"/>
                                          </p:val>
                                        </p:tav>
                                        <p:tav tm="100000">
                                          <p:val>
                                            <p:fltVal val="0"/>
                                          </p:val>
                                        </p:tav>
                                      </p:tavLst>
                                    </p:anim>
                                    <p:animEffect transition="in" filter="fade">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fltVal val="0"/>
                                          </p:val>
                                        </p:tav>
                                        <p:tav tm="100000">
                                          <p:val>
                                            <p:strVal val="#ppt_w"/>
                                          </p:val>
                                        </p:tav>
                                      </p:tavLst>
                                    </p:anim>
                                    <p:anim calcmode="lin" valueType="num">
                                      <p:cBhvr>
                                        <p:cTn id="32" dur="2000" fill="hold"/>
                                        <p:tgtEl>
                                          <p:spTgt spid="12"/>
                                        </p:tgtEl>
                                        <p:attrNameLst>
                                          <p:attrName>ppt_h</p:attrName>
                                        </p:attrNameLst>
                                      </p:cBhvr>
                                      <p:tavLst>
                                        <p:tav tm="0">
                                          <p:val>
                                            <p:fltVal val="0"/>
                                          </p:val>
                                        </p:tav>
                                        <p:tav tm="100000">
                                          <p:val>
                                            <p:strVal val="#ppt_h"/>
                                          </p:val>
                                        </p:tav>
                                      </p:tavLst>
                                    </p:anim>
                                    <p:anim calcmode="lin" valueType="num">
                                      <p:cBhvr>
                                        <p:cTn id="33" dur="2000" fill="hold"/>
                                        <p:tgtEl>
                                          <p:spTgt spid="12"/>
                                        </p:tgtEl>
                                        <p:attrNameLst>
                                          <p:attrName>style.rotation</p:attrName>
                                        </p:attrNameLst>
                                      </p:cBhvr>
                                      <p:tavLst>
                                        <p:tav tm="0">
                                          <p:val>
                                            <p:fltVal val="90"/>
                                          </p:val>
                                        </p:tav>
                                        <p:tav tm="100000">
                                          <p:val>
                                            <p:fltVal val="0"/>
                                          </p:val>
                                        </p:tav>
                                      </p:tavLst>
                                    </p:anim>
                                    <p:animEffect transition="in" filter="fade">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C61B3-3F06-4139-B2AD-215AD357A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3" r="1953"/>
          <a:stretch/>
        </p:blipFill>
        <p:spPr>
          <a:xfrm>
            <a:off x="1"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9" name="TextBox 8">
            <a:extLst>
              <a:ext uri="{FF2B5EF4-FFF2-40B4-BE49-F238E27FC236}">
                <a16:creationId xmlns:a16="http://schemas.microsoft.com/office/drawing/2014/main" id="{57E91DB9-DEC3-4264-82B8-E05EE9895326}"/>
              </a:ext>
            </a:extLst>
          </p:cNvPr>
          <p:cNvSpPr txBox="1"/>
          <p:nvPr/>
        </p:nvSpPr>
        <p:spPr>
          <a:xfrm>
            <a:off x="6104158" y="198945"/>
            <a:ext cx="5949555" cy="543675"/>
          </a:xfrm>
          <a:prstGeom prst="rect">
            <a:avLst/>
          </a:prstGeom>
          <a:gradFill>
            <a:gsLst>
              <a:gs pos="0">
                <a:schemeClr val="tx2">
                  <a:alpha val="0"/>
                  <a:lumMod val="100000"/>
                </a:schemeClr>
              </a:gs>
              <a:gs pos="100000">
                <a:schemeClr val="tx2">
                  <a:lumMod val="60000"/>
                  <a:lumOff val="40000"/>
                </a:schemeClr>
              </a:gs>
            </a:gsLst>
            <a:lin ang="0" scaled="0"/>
          </a:gradFill>
          <a:ln>
            <a:noFill/>
          </a:ln>
          <a:effectLst>
            <a:outerShdw blurRad="50800" dist="38100" dir="8100000" algn="tr" rotWithShape="0">
              <a:prstClr val="black">
                <a:alpha val="40000"/>
              </a:prstClr>
            </a:outerShdw>
          </a:effectLst>
        </p:spPr>
        <p:txBody>
          <a:bodyPr wrap="square" rtlCol="0" anchor="ctr">
            <a:spAutoFit/>
          </a:bodyPr>
          <a:lstStyle/>
          <a:p>
            <a:pPr algn="r" defTabSz="1219170"/>
            <a:endParaRPr lang="en-US" sz="2933" kern="0" spc="-133" dirty="0">
              <a:ln w="3175">
                <a:noFill/>
              </a:ln>
              <a:solidFill>
                <a:prstClr val="white"/>
              </a:solidFill>
              <a:effectLst>
                <a:outerShdw blurRad="50800" dist="38100" dir="8100000" algn="tr" rotWithShape="0">
                  <a:prstClr val="black">
                    <a:alpha val="40000"/>
                  </a:prstClr>
                </a:outerShdw>
              </a:effectLst>
              <a:latin typeface="Calibri" panose="020F0502020204030204" pitchFamily="34" charset="0"/>
            </a:endParaRPr>
          </a:p>
        </p:txBody>
      </p:sp>
      <p:sp>
        <p:nvSpPr>
          <p:cNvPr id="10" name="TextBox 9">
            <a:extLst>
              <a:ext uri="{FF2B5EF4-FFF2-40B4-BE49-F238E27FC236}">
                <a16:creationId xmlns:a16="http://schemas.microsoft.com/office/drawing/2014/main" id="{64DE9D85-D43F-4D15-834A-B0CDB442B12D}"/>
              </a:ext>
            </a:extLst>
          </p:cNvPr>
          <p:cNvSpPr txBox="1"/>
          <p:nvPr/>
        </p:nvSpPr>
        <p:spPr>
          <a:xfrm>
            <a:off x="101602" y="6258945"/>
            <a:ext cx="8334735" cy="400110"/>
          </a:xfrm>
          <a:prstGeom prst="rect">
            <a:avLst/>
          </a:prstGeom>
          <a:noFill/>
        </p:spPr>
        <p:txBody>
          <a:bodyPr wrap="square" rtlCol="0">
            <a:spAutoFit/>
          </a:bodyPr>
          <a:lstStyle/>
          <a:p>
            <a:pPr defTabSz="1219170"/>
            <a:r>
              <a:rPr lang="en-US" sz="2000" dirty="0">
                <a:solidFill>
                  <a:prstClr val="white"/>
                </a:solidFill>
                <a:latin typeface="Calibri" panose="020F0502020204030204" pitchFamily="34" charset="0"/>
              </a:rPr>
              <a:t>Reduce airborne particulate matter and/or odor</a:t>
            </a:r>
          </a:p>
        </p:txBody>
      </p:sp>
      <p:pic>
        <p:nvPicPr>
          <p:cNvPr id="6" name="Picture 5">
            <a:extLst>
              <a:ext uri="{FF2B5EF4-FFF2-40B4-BE49-F238E27FC236}">
                <a16:creationId xmlns:a16="http://schemas.microsoft.com/office/drawing/2014/main" id="{3E796238-73CE-4FFC-BEE8-88BE1D6A2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3488" y="5496032"/>
            <a:ext cx="1240225" cy="1193800"/>
          </a:xfrm>
          <a:prstGeom prst="rect">
            <a:avLst/>
          </a:prstGeom>
        </p:spPr>
      </p:pic>
      <p:sp>
        <p:nvSpPr>
          <p:cNvPr id="7" name="TextBox 6">
            <a:extLst>
              <a:ext uri="{FF2B5EF4-FFF2-40B4-BE49-F238E27FC236}">
                <a16:creationId xmlns:a16="http://schemas.microsoft.com/office/drawing/2014/main" id="{9B45CD90-47A1-45AA-A9B0-2BE8FDCAED0C}"/>
              </a:ext>
            </a:extLst>
          </p:cNvPr>
          <p:cNvSpPr txBox="1"/>
          <p:nvPr/>
        </p:nvSpPr>
        <p:spPr>
          <a:xfrm>
            <a:off x="7967567" y="61458"/>
            <a:ext cx="3991761" cy="769441"/>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en-US" sz="4400" kern="0" spc="-133" dirty="0">
                <a:solidFill>
                  <a:schemeClr val="bg1"/>
                </a:solidFill>
                <a:latin typeface="DINPro-Bold" pitchFamily="50" charset="0"/>
              </a:rPr>
              <a:t>Air Purifiers</a:t>
            </a:r>
          </a:p>
        </p:txBody>
      </p:sp>
    </p:spTree>
    <p:extLst>
      <p:ext uri="{BB962C8B-B14F-4D97-AF65-F5344CB8AC3E}">
        <p14:creationId xmlns:p14="http://schemas.microsoft.com/office/powerpoint/2010/main" val="1674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iterate type="lt">
                                    <p:tmPct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7" presetClass="emph" presetSubtype="0" fill="remove" grpId="1" nodeType="afterEffect">
                                  <p:stCondLst>
                                    <p:cond delay="0"/>
                                  </p:stCondLst>
                                  <p:iterate type="lt">
                                    <p:tmPct val="2000"/>
                                  </p:iterate>
                                  <p:childTnLst>
                                    <p:animClr clrSpc="rgb" dir="cw">
                                      <p:cBhvr override="childStyle">
                                        <p:cTn id="15" dur="250" autoRev="1" fill="remove"/>
                                        <p:tgtEl>
                                          <p:spTgt spid="10"/>
                                        </p:tgtEl>
                                        <p:attrNameLst>
                                          <p:attrName>style.color</p:attrName>
                                        </p:attrNameLst>
                                      </p:cBhvr>
                                      <p:to>
                                        <a:schemeClr val="accent1"/>
                                      </p:to>
                                    </p:animClr>
                                    <p:animClr clrSpc="rgb" dir="cw">
                                      <p:cBhvr>
                                        <p:cTn id="16" dur="250" autoRev="1" fill="remove"/>
                                        <p:tgtEl>
                                          <p:spTgt spid="10"/>
                                        </p:tgtEl>
                                        <p:attrNameLst>
                                          <p:attrName>fillcolor</p:attrName>
                                        </p:attrNameLst>
                                      </p:cBhvr>
                                      <p:to>
                                        <a:schemeClr val="accent1"/>
                                      </p:to>
                                    </p:animClr>
                                    <p:set>
                                      <p:cBhvr>
                                        <p:cTn id="17" dur="250" autoRev="1" fill="remove"/>
                                        <p:tgtEl>
                                          <p:spTgt spid="10"/>
                                        </p:tgtEl>
                                        <p:attrNameLst>
                                          <p:attrName>fill.type</p:attrName>
                                        </p:attrNameLst>
                                      </p:cBhvr>
                                      <p:to>
                                        <p:strVal val="solid"/>
                                      </p:to>
                                    </p:set>
                                    <p:set>
                                      <p:cBhvr>
                                        <p:cTn id="18" dur="250" autoRev="1" fill="remove"/>
                                        <p:tgtEl>
                                          <p:spTgt spid="10"/>
                                        </p:tgtEl>
                                        <p:attrNameLst>
                                          <p:attrName>fill.on</p:attrName>
                                        </p:attrNameLst>
                                      </p:cBhvr>
                                      <p:to>
                                        <p:strVal val="true"/>
                                      </p:to>
                                    </p:set>
                                  </p:childTnLst>
                                </p:cTn>
                              </p:par>
                            </p:childTnLst>
                          </p:cTn>
                        </p:par>
                        <p:par>
                          <p:cTn id="19" fill="hold">
                            <p:stCondLst>
                              <p:cond delay="1900"/>
                            </p:stCondLst>
                            <p:childTnLst>
                              <p:par>
                                <p:cTn id="20" presetID="2" presetClass="entr" presetSubtype="2" decel="10000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A54EE-316A-4D97-B3CB-6C418F4B0B64}"/>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6" name="Rectangle 5">
            <a:extLst>
              <a:ext uri="{FF2B5EF4-FFF2-40B4-BE49-F238E27FC236}">
                <a16:creationId xmlns:a16="http://schemas.microsoft.com/office/drawing/2014/main" id="{FB7B0E6E-F848-4132-8029-8114A66CAB67}"/>
              </a:ext>
            </a:extLst>
          </p:cNvPr>
          <p:cNvSpPr/>
          <p:nvPr/>
        </p:nvSpPr>
        <p:spPr>
          <a:xfrm>
            <a:off x="6299200" y="177804"/>
            <a:ext cx="5892800" cy="8994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pic>
        <p:nvPicPr>
          <p:cNvPr id="2050" name="Picture 2">
            <a:extLst>
              <a:ext uri="{FF2B5EF4-FFF2-40B4-BE49-F238E27FC236}">
                <a16:creationId xmlns:a16="http://schemas.microsoft.com/office/drawing/2014/main" id="{51B5A1B7-A369-4F8B-A49A-3F974DA45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407" y="1272661"/>
            <a:ext cx="8776124" cy="51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30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3000">
              <a:schemeClr val="tx1">
                <a:lumMod val="0"/>
              </a:schemeClr>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7AC2D6-A1FE-41B9-85CB-D053C8A1D54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10" name="Rectangle 9">
            <a:extLst>
              <a:ext uri="{FF2B5EF4-FFF2-40B4-BE49-F238E27FC236}">
                <a16:creationId xmlns:a16="http://schemas.microsoft.com/office/drawing/2014/main" id="{BE50A331-F541-48E0-AE00-76E74652ABD6}"/>
              </a:ext>
            </a:extLst>
          </p:cNvPr>
          <p:cNvSpPr/>
          <p:nvPr/>
        </p:nvSpPr>
        <p:spPr>
          <a:xfrm>
            <a:off x="6299200" y="279400"/>
            <a:ext cx="5892800" cy="6095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TextBox 10">
            <a:extLst>
              <a:ext uri="{FF2B5EF4-FFF2-40B4-BE49-F238E27FC236}">
                <a16:creationId xmlns:a16="http://schemas.microsoft.com/office/drawing/2014/main" id="{219C3018-AC32-44C3-84A9-5D24408FC70E}"/>
              </a:ext>
            </a:extLst>
          </p:cNvPr>
          <p:cNvSpPr txBox="1"/>
          <p:nvPr/>
        </p:nvSpPr>
        <p:spPr>
          <a:xfrm>
            <a:off x="6400802" y="344936"/>
            <a:ext cx="5791199" cy="502766"/>
          </a:xfrm>
          <a:prstGeom prst="snip2DiagRect">
            <a:avLst>
              <a:gd name="adj1" fmla="val 0"/>
              <a:gd name="adj2" fmla="val 0"/>
            </a:avLst>
          </a:prstGeom>
          <a:no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r" defTabSz="1219170"/>
            <a:r>
              <a:rPr lang="en-US" sz="2667" b="1" spc="-133" dirty="0">
                <a:solidFill>
                  <a:prstClr val="white"/>
                </a:solidFill>
                <a:latin typeface="Calibri"/>
                <a:cs typeface="Arial" panose="020B0604020202020204" pitchFamily="34" charset="0"/>
              </a:rPr>
              <a:t>AIR PURIFICATION</a:t>
            </a:r>
          </a:p>
        </p:txBody>
      </p:sp>
      <p:sp>
        <p:nvSpPr>
          <p:cNvPr id="17" name="TextBox 16">
            <a:extLst>
              <a:ext uri="{FF2B5EF4-FFF2-40B4-BE49-F238E27FC236}">
                <a16:creationId xmlns:a16="http://schemas.microsoft.com/office/drawing/2014/main" id="{954D5E4A-F9EA-4433-A623-DC86C18D2A6E}"/>
              </a:ext>
            </a:extLst>
          </p:cNvPr>
          <p:cNvSpPr txBox="1"/>
          <p:nvPr/>
        </p:nvSpPr>
        <p:spPr>
          <a:xfrm>
            <a:off x="1270001" y="2341414"/>
            <a:ext cx="1320800" cy="461665"/>
          </a:xfrm>
          <a:prstGeom prst="rect">
            <a:avLst/>
          </a:prstGeom>
          <a:noFill/>
        </p:spPr>
        <p:txBody>
          <a:bodyPr wrap="square" rtlCol="0">
            <a:spAutoFit/>
          </a:bodyPr>
          <a:lstStyle/>
          <a:p>
            <a:pPr algn="ctr" defTabSz="1219170"/>
            <a:r>
              <a:rPr lang="en-CA" sz="2400" dirty="0">
                <a:solidFill>
                  <a:prstClr val="white"/>
                </a:solidFill>
                <a:latin typeface="Calibri"/>
              </a:rPr>
              <a:t>AF400</a:t>
            </a:r>
          </a:p>
        </p:txBody>
      </p:sp>
      <p:sp>
        <p:nvSpPr>
          <p:cNvPr id="18" name="TextBox 17">
            <a:extLst>
              <a:ext uri="{FF2B5EF4-FFF2-40B4-BE49-F238E27FC236}">
                <a16:creationId xmlns:a16="http://schemas.microsoft.com/office/drawing/2014/main" id="{C6AF1A64-D6FA-476C-B589-EADA358CF60D}"/>
              </a:ext>
            </a:extLst>
          </p:cNvPr>
          <p:cNvSpPr txBox="1"/>
          <p:nvPr/>
        </p:nvSpPr>
        <p:spPr>
          <a:xfrm>
            <a:off x="5080002" y="2110581"/>
            <a:ext cx="1320800" cy="461665"/>
          </a:xfrm>
          <a:prstGeom prst="rect">
            <a:avLst/>
          </a:prstGeom>
          <a:noFill/>
        </p:spPr>
        <p:txBody>
          <a:bodyPr wrap="square" rtlCol="0">
            <a:spAutoFit/>
          </a:bodyPr>
          <a:lstStyle/>
          <a:p>
            <a:pPr algn="ctr" defTabSz="1219170"/>
            <a:r>
              <a:rPr lang="en-CA" sz="2400" dirty="0">
                <a:solidFill>
                  <a:prstClr val="white"/>
                </a:solidFill>
                <a:latin typeface="Calibri"/>
              </a:rPr>
              <a:t>AF1000</a:t>
            </a:r>
          </a:p>
        </p:txBody>
      </p:sp>
      <p:sp>
        <p:nvSpPr>
          <p:cNvPr id="19" name="TextBox 18">
            <a:extLst>
              <a:ext uri="{FF2B5EF4-FFF2-40B4-BE49-F238E27FC236}">
                <a16:creationId xmlns:a16="http://schemas.microsoft.com/office/drawing/2014/main" id="{67CD45AD-D322-4509-A5E8-BE37DCC858D4}"/>
              </a:ext>
            </a:extLst>
          </p:cNvPr>
          <p:cNvSpPr txBox="1"/>
          <p:nvPr/>
        </p:nvSpPr>
        <p:spPr>
          <a:xfrm>
            <a:off x="9193132" y="1261142"/>
            <a:ext cx="1320800" cy="461665"/>
          </a:xfrm>
          <a:prstGeom prst="rect">
            <a:avLst/>
          </a:prstGeom>
          <a:noFill/>
        </p:spPr>
        <p:txBody>
          <a:bodyPr wrap="square" rtlCol="0">
            <a:spAutoFit/>
          </a:bodyPr>
          <a:lstStyle/>
          <a:p>
            <a:pPr algn="ctr" defTabSz="1219170"/>
            <a:r>
              <a:rPr lang="en-CA" sz="2400" dirty="0">
                <a:solidFill>
                  <a:prstClr val="white"/>
                </a:solidFill>
                <a:latin typeface="Calibri"/>
              </a:rPr>
              <a:t>AF2000</a:t>
            </a:r>
          </a:p>
        </p:txBody>
      </p:sp>
      <p:sp>
        <p:nvSpPr>
          <p:cNvPr id="22" name="TextBox 21">
            <a:extLst>
              <a:ext uri="{FF2B5EF4-FFF2-40B4-BE49-F238E27FC236}">
                <a16:creationId xmlns:a16="http://schemas.microsoft.com/office/drawing/2014/main" id="{293EB9AD-12CF-4C6B-9B64-883DD8761FC7}"/>
              </a:ext>
            </a:extLst>
          </p:cNvPr>
          <p:cNvSpPr txBox="1"/>
          <p:nvPr/>
        </p:nvSpPr>
        <p:spPr>
          <a:xfrm>
            <a:off x="1270001" y="5269137"/>
            <a:ext cx="1320800" cy="461665"/>
          </a:xfrm>
          <a:prstGeom prst="rect">
            <a:avLst/>
          </a:prstGeom>
          <a:noFill/>
        </p:spPr>
        <p:txBody>
          <a:bodyPr wrap="square" rtlCol="0">
            <a:spAutoFit/>
          </a:bodyPr>
          <a:lstStyle/>
          <a:p>
            <a:pPr algn="ctr" defTabSz="1219170"/>
            <a:r>
              <a:rPr lang="en-CA" sz="2400" dirty="0">
                <a:solidFill>
                  <a:prstClr val="white"/>
                </a:solidFill>
                <a:latin typeface="Calibri"/>
              </a:rPr>
              <a:t>300 cfm</a:t>
            </a:r>
          </a:p>
        </p:txBody>
      </p:sp>
      <p:sp>
        <p:nvSpPr>
          <p:cNvPr id="24" name="TextBox 23">
            <a:extLst>
              <a:ext uri="{FF2B5EF4-FFF2-40B4-BE49-F238E27FC236}">
                <a16:creationId xmlns:a16="http://schemas.microsoft.com/office/drawing/2014/main" id="{217C85A7-211A-4757-8DA7-75B75D89D0D2}"/>
              </a:ext>
            </a:extLst>
          </p:cNvPr>
          <p:cNvSpPr txBox="1"/>
          <p:nvPr/>
        </p:nvSpPr>
        <p:spPr>
          <a:xfrm>
            <a:off x="5080002" y="5271492"/>
            <a:ext cx="1320800" cy="461665"/>
          </a:xfrm>
          <a:prstGeom prst="rect">
            <a:avLst/>
          </a:prstGeom>
          <a:noFill/>
        </p:spPr>
        <p:txBody>
          <a:bodyPr wrap="square" rtlCol="0">
            <a:spAutoFit/>
          </a:bodyPr>
          <a:lstStyle/>
          <a:p>
            <a:pPr algn="ctr" defTabSz="1219170"/>
            <a:r>
              <a:rPr lang="en-CA" sz="2400" dirty="0">
                <a:solidFill>
                  <a:prstClr val="white"/>
                </a:solidFill>
                <a:latin typeface="Calibri"/>
              </a:rPr>
              <a:t>500 cfm</a:t>
            </a:r>
          </a:p>
        </p:txBody>
      </p:sp>
      <p:sp>
        <p:nvSpPr>
          <p:cNvPr id="31" name="TextBox 30">
            <a:extLst>
              <a:ext uri="{FF2B5EF4-FFF2-40B4-BE49-F238E27FC236}">
                <a16:creationId xmlns:a16="http://schemas.microsoft.com/office/drawing/2014/main" id="{49BF400F-B820-4D7A-9BBE-F8F770DF4CC7}"/>
              </a:ext>
            </a:extLst>
          </p:cNvPr>
          <p:cNvSpPr txBox="1"/>
          <p:nvPr/>
        </p:nvSpPr>
        <p:spPr>
          <a:xfrm>
            <a:off x="9296401" y="5267078"/>
            <a:ext cx="1404025" cy="461665"/>
          </a:xfrm>
          <a:prstGeom prst="rect">
            <a:avLst/>
          </a:prstGeom>
          <a:noFill/>
        </p:spPr>
        <p:txBody>
          <a:bodyPr wrap="square" rtlCol="0">
            <a:spAutoFit/>
          </a:bodyPr>
          <a:lstStyle/>
          <a:p>
            <a:pPr algn="ctr" defTabSz="1219170"/>
            <a:r>
              <a:rPr lang="en-CA" sz="2400" dirty="0">
                <a:solidFill>
                  <a:prstClr val="white"/>
                </a:solidFill>
                <a:latin typeface="Calibri"/>
              </a:rPr>
              <a:t>1000 cfm</a:t>
            </a:r>
          </a:p>
        </p:txBody>
      </p:sp>
      <p:sp>
        <p:nvSpPr>
          <p:cNvPr id="32" name="TextBox 31">
            <a:extLst>
              <a:ext uri="{FF2B5EF4-FFF2-40B4-BE49-F238E27FC236}">
                <a16:creationId xmlns:a16="http://schemas.microsoft.com/office/drawing/2014/main" id="{0637C5A0-5666-47E7-800D-247C7ECE4F78}"/>
              </a:ext>
            </a:extLst>
          </p:cNvPr>
          <p:cNvSpPr txBox="1"/>
          <p:nvPr/>
        </p:nvSpPr>
        <p:spPr>
          <a:xfrm>
            <a:off x="2196111" y="802939"/>
            <a:ext cx="4378293" cy="1323439"/>
          </a:xfrm>
          <a:prstGeom prst="rect">
            <a:avLst/>
          </a:prstGeom>
          <a:noFill/>
        </p:spPr>
        <p:txBody>
          <a:bodyPr wrap="square" rtlCol="0">
            <a:spAutoFit/>
          </a:bodyPr>
          <a:lstStyle/>
          <a:p>
            <a:pPr marL="285750" indent="-285750" defTabSz="1219170">
              <a:buFontTx/>
              <a:buChar char="-"/>
            </a:pPr>
            <a:r>
              <a:rPr lang="en-CA" sz="1600" dirty="0">
                <a:solidFill>
                  <a:prstClr val="white"/>
                </a:solidFill>
                <a:latin typeface="Calibri"/>
              </a:rPr>
              <a:t>Power: 120v, 60Hz  / 230v, 50Hz</a:t>
            </a:r>
          </a:p>
          <a:p>
            <a:pPr marL="285750" indent="-285750" defTabSz="1219170">
              <a:buFontTx/>
              <a:buChar char="-"/>
            </a:pPr>
            <a:r>
              <a:rPr lang="en-CA" sz="1600" dirty="0">
                <a:solidFill>
                  <a:prstClr val="white"/>
                </a:solidFill>
                <a:latin typeface="Calibri"/>
              </a:rPr>
              <a:t>Ultra Quiet - &lt;32dbA at low speed</a:t>
            </a:r>
          </a:p>
          <a:p>
            <a:pPr marL="285750" indent="-285750" defTabSz="1219170">
              <a:buFontTx/>
              <a:buChar char="-"/>
            </a:pPr>
            <a:r>
              <a:rPr lang="en-CA" sz="1600" dirty="0">
                <a:solidFill>
                  <a:prstClr val="white"/>
                </a:solidFill>
                <a:latin typeface="Calibri"/>
              </a:rPr>
              <a:t>Includes casters for mobility</a:t>
            </a:r>
          </a:p>
          <a:p>
            <a:pPr marL="285750" indent="-285750" defTabSz="1219170">
              <a:buFontTx/>
              <a:buChar char="-"/>
            </a:pPr>
            <a:r>
              <a:rPr lang="en-CA" sz="1600" dirty="0">
                <a:solidFill>
                  <a:prstClr val="white"/>
                </a:solidFill>
                <a:latin typeface="Calibri"/>
              </a:rPr>
              <a:t>Visual &amp; audible alarms for filter maintenance</a:t>
            </a:r>
          </a:p>
          <a:p>
            <a:pPr marL="285750" indent="-285750" defTabSz="1219170">
              <a:buFontTx/>
              <a:buChar char="-"/>
            </a:pPr>
            <a:endParaRPr lang="en-CA" sz="1600" dirty="0">
              <a:solidFill>
                <a:prstClr val="white"/>
              </a:solidFill>
              <a:latin typeface="Calibri"/>
            </a:endParaRPr>
          </a:p>
        </p:txBody>
      </p:sp>
      <p:sp>
        <p:nvSpPr>
          <p:cNvPr id="15" name="TextBox 14">
            <a:extLst>
              <a:ext uri="{FF2B5EF4-FFF2-40B4-BE49-F238E27FC236}">
                <a16:creationId xmlns:a16="http://schemas.microsoft.com/office/drawing/2014/main" id="{8868F894-4ACD-4610-8957-764F54194B10}"/>
              </a:ext>
            </a:extLst>
          </p:cNvPr>
          <p:cNvSpPr txBox="1"/>
          <p:nvPr/>
        </p:nvSpPr>
        <p:spPr>
          <a:xfrm>
            <a:off x="1204495" y="5869875"/>
            <a:ext cx="1451812" cy="461665"/>
          </a:xfrm>
          <a:prstGeom prst="rect">
            <a:avLst/>
          </a:prstGeom>
          <a:noFill/>
        </p:spPr>
        <p:txBody>
          <a:bodyPr wrap="square" rtlCol="0">
            <a:spAutoFit/>
          </a:bodyPr>
          <a:lstStyle/>
          <a:p>
            <a:pPr algn="ctr" defTabSz="1219170"/>
            <a:r>
              <a:rPr lang="en-CA" sz="2400" dirty="0">
                <a:solidFill>
                  <a:prstClr val="white"/>
                </a:solidFill>
                <a:latin typeface="Calibri"/>
              </a:rPr>
              <a:t>6” HEPA</a:t>
            </a:r>
          </a:p>
        </p:txBody>
      </p:sp>
      <p:sp>
        <p:nvSpPr>
          <p:cNvPr id="16" name="TextBox 15">
            <a:extLst>
              <a:ext uri="{FF2B5EF4-FFF2-40B4-BE49-F238E27FC236}">
                <a16:creationId xmlns:a16="http://schemas.microsoft.com/office/drawing/2014/main" id="{B1AF486A-8C6A-4D41-86F1-178E32F397C7}"/>
              </a:ext>
            </a:extLst>
          </p:cNvPr>
          <p:cNvSpPr txBox="1"/>
          <p:nvPr/>
        </p:nvSpPr>
        <p:spPr>
          <a:xfrm>
            <a:off x="5014496" y="5869875"/>
            <a:ext cx="1451812" cy="461665"/>
          </a:xfrm>
          <a:prstGeom prst="rect">
            <a:avLst/>
          </a:prstGeom>
          <a:noFill/>
        </p:spPr>
        <p:txBody>
          <a:bodyPr wrap="square" rtlCol="0">
            <a:spAutoFit/>
          </a:bodyPr>
          <a:lstStyle/>
          <a:p>
            <a:pPr algn="ctr" defTabSz="1219170"/>
            <a:r>
              <a:rPr lang="en-CA" sz="2400" dirty="0">
                <a:solidFill>
                  <a:prstClr val="white"/>
                </a:solidFill>
                <a:latin typeface="Calibri"/>
              </a:rPr>
              <a:t>9” HEPA</a:t>
            </a:r>
          </a:p>
        </p:txBody>
      </p:sp>
      <p:sp>
        <p:nvSpPr>
          <p:cNvPr id="20" name="TextBox 19">
            <a:extLst>
              <a:ext uri="{FF2B5EF4-FFF2-40B4-BE49-F238E27FC236}">
                <a16:creationId xmlns:a16="http://schemas.microsoft.com/office/drawing/2014/main" id="{04675F48-9732-49DA-BEE5-EECBF41BB757}"/>
              </a:ext>
            </a:extLst>
          </p:cNvPr>
          <p:cNvSpPr txBox="1"/>
          <p:nvPr/>
        </p:nvSpPr>
        <p:spPr>
          <a:xfrm>
            <a:off x="9272507" y="5869874"/>
            <a:ext cx="1451812" cy="461665"/>
          </a:xfrm>
          <a:prstGeom prst="rect">
            <a:avLst/>
          </a:prstGeom>
          <a:noFill/>
        </p:spPr>
        <p:txBody>
          <a:bodyPr wrap="square" rtlCol="0">
            <a:spAutoFit/>
          </a:bodyPr>
          <a:lstStyle/>
          <a:p>
            <a:pPr algn="ctr" defTabSz="1219170"/>
            <a:r>
              <a:rPr lang="en-CA" sz="2400" dirty="0">
                <a:solidFill>
                  <a:prstClr val="white"/>
                </a:solidFill>
                <a:latin typeface="Calibri"/>
              </a:rPr>
              <a:t>12” HEPA</a:t>
            </a:r>
          </a:p>
        </p:txBody>
      </p:sp>
      <p:pic>
        <p:nvPicPr>
          <p:cNvPr id="2052" name="Picture 4">
            <a:extLst>
              <a:ext uri="{FF2B5EF4-FFF2-40B4-BE49-F238E27FC236}">
                <a16:creationId xmlns:a16="http://schemas.microsoft.com/office/drawing/2014/main" id="{AA72362E-650E-4AAE-80AF-633A0E670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5014" y="1879793"/>
            <a:ext cx="1722052" cy="3403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DAF16D9-C295-44AE-8252-87741B996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488" y="2553196"/>
            <a:ext cx="1412820" cy="2837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0B5E5358-B922-4D72-B4D5-3618A4F852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977" y="2850499"/>
            <a:ext cx="1604847" cy="257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fade">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fade">
                                      <p:cBhvr>
                                        <p:cTn id="54" dur="500"/>
                                        <p:tgtEl>
                                          <p:spTgt spid="3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2">
                                            <p:txEl>
                                              <p:pRg st="2" end="2"/>
                                            </p:txEl>
                                          </p:spTgt>
                                        </p:tgtEl>
                                        <p:attrNameLst>
                                          <p:attrName>style.visibility</p:attrName>
                                        </p:attrNameLst>
                                      </p:cBhvr>
                                      <p:to>
                                        <p:strVal val="visible"/>
                                      </p:to>
                                    </p:set>
                                    <p:animEffect transition="in" filter="fade">
                                      <p:cBhvr>
                                        <p:cTn id="59" dur="500"/>
                                        <p:tgtEl>
                                          <p:spTgt spid="32">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xEl>
                                              <p:pRg st="3" end="3"/>
                                            </p:txEl>
                                          </p:spTgt>
                                        </p:tgtEl>
                                        <p:attrNameLst>
                                          <p:attrName>style.visibility</p:attrName>
                                        </p:attrNameLst>
                                      </p:cBhvr>
                                      <p:to>
                                        <p:strVal val="visible"/>
                                      </p:to>
                                    </p:set>
                                    <p:animEffect transition="in" filter="fade">
                                      <p:cBhvr>
                                        <p:cTn id="6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P spid="24" grpId="0"/>
      <p:bldP spid="31" grpId="0"/>
      <p:bldP spid="15" grpId="0"/>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A54EE-316A-4D97-B3CB-6C418F4B0B64}"/>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6" name="Rectangle 5">
            <a:extLst>
              <a:ext uri="{FF2B5EF4-FFF2-40B4-BE49-F238E27FC236}">
                <a16:creationId xmlns:a16="http://schemas.microsoft.com/office/drawing/2014/main" id="{FB7B0E6E-F848-4132-8029-8114A66CAB67}"/>
              </a:ext>
            </a:extLst>
          </p:cNvPr>
          <p:cNvSpPr/>
          <p:nvPr/>
        </p:nvSpPr>
        <p:spPr>
          <a:xfrm>
            <a:off x="6299200" y="177804"/>
            <a:ext cx="5892800" cy="8994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pic>
        <p:nvPicPr>
          <p:cNvPr id="1026" name="Picture 2">
            <a:extLst>
              <a:ext uri="{FF2B5EF4-FFF2-40B4-BE49-F238E27FC236}">
                <a16:creationId xmlns:a16="http://schemas.microsoft.com/office/drawing/2014/main" id="{05E4E3E6-ACB0-47F7-9774-37499B406A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9" t="1464"/>
          <a:stretch/>
        </p:blipFill>
        <p:spPr bwMode="auto">
          <a:xfrm>
            <a:off x="1545636" y="670781"/>
            <a:ext cx="2157422" cy="58560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E23DD7-660C-4391-A539-BA49F9725CAF}"/>
              </a:ext>
            </a:extLst>
          </p:cNvPr>
          <p:cNvSpPr txBox="1"/>
          <p:nvPr/>
        </p:nvSpPr>
        <p:spPr>
          <a:xfrm>
            <a:off x="7072009" y="1964480"/>
            <a:ext cx="4815191" cy="3539430"/>
          </a:xfrm>
          <a:prstGeom prst="rect">
            <a:avLst/>
          </a:prstGeom>
          <a:noFill/>
        </p:spPr>
        <p:txBody>
          <a:bodyPr wrap="square" rtlCol="0">
            <a:spAutoFit/>
          </a:bodyPr>
          <a:lstStyle/>
          <a:p>
            <a:pPr algn="ctr" defTabSz="1219170"/>
            <a:r>
              <a:rPr lang="en-CA" sz="2400" u="sng" dirty="0">
                <a:solidFill>
                  <a:prstClr val="white"/>
                </a:solidFill>
                <a:latin typeface="Calibri"/>
              </a:rPr>
              <a:t>3-Stages of Filtration</a:t>
            </a:r>
          </a:p>
          <a:p>
            <a:pPr algn="ctr" defTabSz="1219170"/>
            <a:endParaRPr lang="en-CA" sz="2400" u="sng" dirty="0">
              <a:solidFill>
                <a:prstClr val="white"/>
              </a:solidFill>
              <a:latin typeface="Calibri"/>
            </a:endParaRPr>
          </a:p>
          <a:p>
            <a:pPr marL="285750" indent="-285750" defTabSz="1219170">
              <a:buFontTx/>
              <a:buChar char="-"/>
            </a:pPr>
            <a:r>
              <a:rPr lang="en-CA" sz="1600" b="1" dirty="0">
                <a:solidFill>
                  <a:prstClr val="white"/>
                </a:solidFill>
                <a:latin typeface="Calibri"/>
              </a:rPr>
              <a:t>Dust/aerosol only </a:t>
            </a:r>
          </a:p>
          <a:p>
            <a:pPr marL="742950" lvl="1" indent="-285750" defTabSz="1219170">
              <a:buFontTx/>
              <a:buChar char="-"/>
            </a:pPr>
            <a:r>
              <a:rPr lang="en-CA" sz="1600" dirty="0">
                <a:solidFill>
                  <a:prstClr val="white"/>
                </a:solidFill>
                <a:latin typeface="Calibri"/>
              </a:rPr>
              <a:t>Dust Filter – Changed every 3 months</a:t>
            </a:r>
          </a:p>
          <a:p>
            <a:pPr marL="742950" lvl="1" indent="-285750" defTabSz="1219170">
              <a:buFontTx/>
              <a:buChar char="-"/>
            </a:pPr>
            <a:r>
              <a:rPr lang="en-CA" sz="1600" dirty="0">
                <a:solidFill>
                  <a:prstClr val="white"/>
                </a:solidFill>
                <a:latin typeface="Calibri"/>
              </a:rPr>
              <a:t>Hi-Cap Filter – Changed every 6-8 months</a:t>
            </a:r>
          </a:p>
          <a:p>
            <a:pPr marL="742950" lvl="1" indent="-285750" defTabSz="1219170">
              <a:buFontTx/>
              <a:buChar char="-"/>
            </a:pPr>
            <a:r>
              <a:rPr lang="en-CA" sz="1600" dirty="0">
                <a:solidFill>
                  <a:prstClr val="white"/>
                </a:solidFill>
                <a:latin typeface="Calibri"/>
              </a:rPr>
              <a:t>HEPA Filter – Changed every 12-18 months</a:t>
            </a:r>
          </a:p>
          <a:p>
            <a:pPr marL="742950" lvl="1" indent="-285750" defTabSz="1219170">
              <a:buFontTx/>
              <a:buChar char="-"/>
            </a:pPr>
            <a:endParaRPr lang="en-CA" sz="1600" dirty="0">
              <a:solidFill>
                <a:prstClr val="white"/>
              </a:solidFill>
              <a:latin typeface="Calibri"/>
            </a:endParaRPr>
          </a:p>
          <a:p>
            <a:pPr marL="285750" indent="-285750" defTabSz="1219170">
              <a:buFontTx/>
              <a:buChar char="-"/>
            </a:pPr>
            <a:r>
              <a:rPr lang="en-CA" sz="1600" b="1" dirty="0">
                <a:solidFill>
                  <a:prstClr val="white"/>
                </a:solidFill>
                <a:latin typeface="Calibri"/>
              </a:rPr>
              <a:t>Dust/aerosol &amp; Odor/VOCs/gas phase</a:t>
            </a:r>
          </a:p>
          <a:p>
            <a:pPr marL="742950" lvl="1" indent="-285750" defTabSz="1219170">
              <a:buFontTx/>
              <a:buChar char="-"/>
            </a:pPr>
            <a:r>
              <a:rPr lang="en-CA" sz="1600" dirty="0">
                <a:solidFill>
                  <a:prstClr val="white"/>
                </a:solidFill>
              </a:rPr>
              <a:t>Dust Filter – Changed every 3 months</a:t>
            </a:r>
          </a:p>
          <a:p>
            <a:pPr marL="742950" lvl="1" indent="-285750" defTabSz="1219170">
              <a:buFontTx/>
              <a:buChar char="-"/>
            </a:pPr>
            <a:r>
              <a:rPr lang="en-CA" sz="1600" dirty="0">
                <a:solidFill>
                  <a:prstClr val="white"/>
                </a:solidFill>
              </a:rPr>
              <a:t>Odor Filter – Changed every 12 months</a:t>
            </a:r>
          </a:p>
          <a:p>
            <a:pPr marL="742950" lvl="1" indent="-285750" defTabSz="1219170">
              <a:buFontTx/>
              <a:buChar char="-"/>
            </a:pPr>
            <a:r>
              <a:rPr lang="en-CA" sz="1600" dirty="0">
                <a:solidFill>
                  <a:prstClr val="white"/>
                </a:solidFill>
              </a:rPr>
              <a:t>HEPA Filter – Changed every 12-18 months</a:t>
            </a:r>
          </a:p>
          <a:p>
            <a:pPr marL="742950" lvl="1" indent="-285750" defTabSz="1219170">
              <a:buFontTx/>
              <a:buChar char="-"/>
            </a:pPr>
            <a:endParaRPr lang="en-CA" sz="1600" dirty="0">
              <a:solidFill>
                <a:prstClr val="white"/>
              </a:solidFill>
              <a:latin typeface="Calibri"/>
            </a:endParaRPr>
          </a:p>
          <a:p>
            <a:pPr marL="285750" indent="-285750" defTabSz="1219170">
              <a:buFontTx/>
              <a:buChar char="-"/>
            </a:pPr>
            <a:endParaRPr lang="en-CA" sz="1600" dirty="0">
              <a:solidFill>
                <a:prstClr val="white"/>
              </a:solidFill>
              <a:latin typeface="Calibri"/>
            </a:endParaRPr>
          </a:p>
        </p:txBody>
      </p:sp>
      <p:pic>
        <p:nvPicPr>
          <p:cNvPr id="13" name="Picture 2">
            <a:extLst>
              <a:ext uri="{FF2B5EF4-FFF2-40B4-BE49-F238E27FC236}">
                <a16:creationId xmlns:a16="http://schemas.microsoft.com/office/drawing/2014/main" id="{D5E2D63C-FA92-4D1A-B884-459C284E7D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1" r="49647"/>
          <a:stretch/>
        </p:blipFill>
        <p:spPr bwMode="auto">
          <a:xfrm>
            <a:off x="4210377" y="446179"/>
            <a:ext cx="2624347" cy="604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0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Effect transition="in" filter="fade">
                                      <p:cBhvr>
                                        <p:cTn id="13" dur="500"/>
                                        <p:tgtEl>
                                          <p:spTgt spid="1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animEffect transition="in" filter="fade">
                                      <p:cBhvr>
                                        <p:cTn id="16" dur="500"/>
                                        <p:tgtEl>
                                          <p:spTgt spid="1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7" end="7"/>
                                            </p:txEl>
                                          </p:spTgt>
                                        </p:tgtEl>
                                        <p:attrNameLst>
                                          <p:attrName>style.visibility</p:attrName>
                                        </p:attrNameLst>
                                      </p:cBhvr>
                                      <p:to>
                                        <p:strVal val="visible"/>
                                      </p:to>
                                    </p:set>
                                    <p:animEffect transition="in" filter="fade">
                                      <p:cBhvr>
                                        <p:cTn id="24" dur="500"/>
                                        <p:tgtEl>
                                          <p:spTgt spid="12">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9" end="9"/>
                                            </p:txEl>
                                          </p:spTgt>
                                        </p:tgtEl>
                                        <p:attrNameLst>
                                          <p:attrName>style.visibility</p:attrName>
                                        </p:attrNameLst>
                                      </p:cBhvr>
                                      <p:to>
                                        <p:strVal val="visible"/>
                                      </p:to>
                                    </p:set>
                                    <p:animEffect transition="in" filter="fade">
                                      <p:cBhvr>
                                        <p:cTn id="30" dur="500"/>
                                        <p:tgtEl>
                                          <p:spTgt spid="12">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0" end="10"/>
                                            </p:txEl>
                                          </p:spTgt>
                                        </p:tgtEl>
                                        <p:attrNameLst>
                                          <p:attrName>style.visibility</p:attrName>
                                        </p:attrNameLst>
                                      </p:cBhvr>
                                      <p:to>
                                        <p:strVal val="visible"/>
                                      </p:to>
                                    </p:set>
                                    <p:animEffect transition="in" filter="fade">
                                      <p:cBhvr>
                                        <p:cTn id="33" dur="500"/>
                                        <p:tgtEl>
                                          <p:spTgt spid="12">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3B983468-491C-43AC-8E08-7172D1850418}"/>
              </a:ext>
            </a:extLst>
          </p:cNvPr>
          <p:cNvGraphicFramePr>
            <a:graphicFrameLocks noChangeAspect="1"/>
          </p:cNvGraphicFramePr>
          <p:nvPr>
            <p:extLst>
              <p:ext uri="{D42A27DB-BD31-4B8C-83A1-F6EECF244321}">
                <p14:modId xmlns:p14="http://schemas.microsoft.com/office/powerpoint/2010/main" val="1101851522"/>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70" name="Acrobat Document" r:id="rId4" imgW="11704320" imgH="7017759" progId="Acrobat.Document.DC">
                  <p:embed/>
                </p:oleObj>
              </mc:Choice>
              <mc:Fallback>
                <p:oleObj name="Acrobat Document" r:id="rId4" imgW="11704320" imgH="7017759" progId="Acrobat.Document.DC">
                  <p:embed/>
                  <p:pic>
                    <p:nvPicPr>
                      <p:cNvPr id="0" name=""/>
                      <p:cNvPicPr/>
                      <p:nvPr/>
                    </p:nvPicPr>
                    <p:blipFill>
                      <a:blip r:embed="rId5"/>
                      <a:stretch>
                        <a:fillRect/>
                      </a:stretch>
                    </p:blipFill>
                    <p:spPr>
                      <a:xfrm>
                        <a:off x="0" y="0"/>
                        <a:ext cx="12192000" cy="6858000"/>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FB7B0E6E-F848-4132-8029-8114A66CAB67}"/>
              </a:ext>
            </a:extLst>
          </p:cNvPr>
          <p:cNvSpPr/>
          <p:nvPr/>
        </p:nvSpPr>
        <p:spPr>
          <a:xfrm>
            <a:off x="6299200" y="0"/>
            <a:ext cx="5892800" cy="8994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pic>
        <p:nvPicPr>
          <p:cNvPr id="9" name="Picture 8" descr="Diagram&#10;&#10;Description automatically generated">
            <a:extLst>
              <a:ext uri="{FF2B5EF4-FFF2-40B4-BE49-F238E27FC236}">
                <a16:creationId xmlns:a16="http://schemas.microsoft.com/office/drawing/2014/main" id="{76C91D84-B10E-4F7A-A75C-42FB81B56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667" y="1330797"/>
            <a:ext cx="4626977" cy="2892945"/>
          </a:xfrm>
          <a:prstGeom prst="rect">
            <a:avLst/>
          </a:prstGeom>
          <a:ln w="38100">
            <a:solidFill>
              <a:schemeClr val="tx2">
                <a:lumMod val="75000"/>
              </a:schemeClr>
            </a:solidFill>
          </a:ln>
          <a:effectLst>
            <a:outerShdw blurRad="177800" sx="108000" sy="108000" algn="ctr" rotWithShape="0">
              <a:prstClr val="black">
                <a:alpha val="48000"/>
              </a:prstClr>
            </a:outerShdw>
          </a:effectLst>
        </p:spPr>
      </p:pic>
    </p:spTree>
    <p:extLst>
      <p:ext uri="{BB962C8B-B14F-4D97-AF65-F5344CB8AC3E}">
        <p14:creationId xmlns:p14="http://schemas.microsoft.com/office/powerpoint/2010/main" val="2735391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38" name="Rectangle 37">
            <a:extLst>
              <a:ext uri="{FF2B5EF4-FFF2-40B4-BE49-F238E27FC236}">
                <a16:creationId xmlns:a16="http://schemas.microsoft.com/office/drawing/2014/main" id="{3EAEA860-1309-42AF-A5F6-3A22EDADB3E3}"/>
              </a:ext>
            </a:extLst>
          </p:cNvPr>
          <p:cNvSpPr/>
          <p:nvPr/>
        </p:nvSpPr>
        <p:spPr>
          <a:xfrm>
            <a:off x="3180347" y="901203"/>
            <a:ext cx="2981827" cy="384973"/>
          </a:xfrm>
          <a:prstGeom prst="rect">
            <a:avLst/>
          </a:prstGeom>
          <a:solidFill>
            <a:srgbClr val="0083C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9" name="TextBox 38">
            <a:extLst>
              <a:ext uri="{FF2B5EF4-FFF2-40B4-BE49-F238E27FC236}">
                <a16:creationId xmlns:a16="http://schemas.microsoft.com/office/drawing/2014/main" id="{50B90FFC-845A-4B7B-B910-466956632DD9}"/>
              </a:ext>
            </a:extLst>
          </p:cNvPr>
          <p:cNvSpPr txBox="1"/>
          <p:nvPr/>
        </p:nvSpPr>
        <p:spPr>
          <a:xfrm>
            <a:off x="3383547" y="889001"/>
            <a:ext cx="2575427" cy="409377"/>
          </a:xfrm>
          <a:prstGeom prst="rect">
            <a:avLst/>
          </a:prstGeom>
          <a:noFill/>
        </p:spPr>
        <p:txBody>
          <a:bodyPr wrap="square" rtlCol="0" anchor="ctr">
            <a:noAutofit/>
          </a:bodyPr>
          <a:lstStyle/>
          <a:p>
            <a:pPr algn="ctr"/>
            <a:r>
              <a:rPr lang="en-US" sz="1867" kern="0" dirty="0">
                <a:solidFill>
                  <a:schemeClr val="bg1"/>
                </a:solidFill>
                <a:latin typeface="Calibri" panose="020F0502020204030204" pitchFamily="34" charset="0"/>
              </a:rPr>
              <a:t>Healthcare</a:t>
            </a:r>
          </a:p>
        </p:txBody>
      </p:sp>
      <p:sp>
        <p:nvSpPr>
          <p:cNvPr id="10" name="Rectangle 9">
            <a:extLst>
              <a:ext uri="{FF2B5EF4-FFF2-40B4-BE49-F238E27FC236}">
                <a16:creationId xmlns:a16="http://schemas.microsoft.com/office/drawing/2014/main" id="{7B802627-5E3D-41C0-A5DE-A689F72A8D8F}"/>
              </a:ext>
            </a:extLst>
          </p:cNvPr>
          <p:cNvSpPr/>
          <p:nvPr/>
        </p:nvSpPr>
        <p:spPr>
          <a:xfrm>
            <a:off x="6568573" y="901203"/>
            <a:ext cx="2981827" cy="384973"/>
          </a:xfrm>
          <a:prstGeom prst="rect">
            <a:avLst/>
          </a:prstGeom>
          <a:solidFill>
            <a:srgbClr val="0083C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TextBox 11">
            <a:extLst>
              <a:ext uri="{FF2B5EF4-FFF2-40B4-BE49-F238E27FC236}">
                <a16:creationId xmlns:a16="http://schemas.microsoft.com/office/drawing/2014/main" id="{4699E784-16D8-4A38-9681-0B093E95FB15}"/>
              </a:ext>
            </a:extLst>
          </p:cNvPr>
          <p:cNvSpPr txBox="1"/>
          <p:nvPr/>
        </p:nvSpPr>
        <p:spPr>
          <a:xfrm>
            <a:off x="6771773" y="889001"/>
            <a:ext cx="2575427" cy="409377"/>
          </a:xfrm>
          <a:prstGeom prst="rect">
            <a:avLst/>
          </a:prstGeom>
          <a:noFill/>
        </p:spPr>
        <p:txBody>
          <a:bodyPr wrap="square" rtlCol="0" anchor="ctr">
            <a:noAutofit/>
          </a:bodyPr>
          <a:lstStyle/>
          <a:p>
            <a:pPr algn="ctr"/>
            <a:r>
              <a:rPr lang="en-US" sz="1867" kern="0" dirty="0">
                <a:solidFill>
                  <a:schemeClr val="bg1"/>
                </a:solidFill>
                <a:latin typeface="Calibri" panose="020F0502020204030204" pitchFamily="34" charset="0"/>
              </a:rPr>
              <a:t>Industrial</a:t>
            </a:r>
          </a:p>
        </p:txBody>
      </p:sp>
      <p:cxnSp>
        <p:nvCxnSpPr>
          <p:cNvPr id="3" name="Straight Connector 2">
            <a:extLst>
              <a:ext uri="{FF2B5EF4-FFF2-40B4-BE49-F238E27FC236}">
                <a16:creationId xmlns:a16="http://schemas.microsoft.com/office/drawing/2014/main" id="{A0BB76B2-6B87-4E27-A9E8-4CC2A0AAF350}"/>
              </a:ext>
            </a:extLst>
          </p:cNvPr>
          <p:cNvCxnSpPr>
            <a:cxnSpLocks/>
          </p:cNvCxnSpPr>
          <p:nvPr/>
        </p:nvCxnSpPr>
        <p:spPr>
          <a:xfrm>
            <a:off x="2946400" y="2543498"/>
            <a:ext cx="6807200" cy="0"/>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1FF740-86C4-4C35-A99B-C0B0B2A5BDA7}"/>
              </a:ext>
            </a:extLst>
          </p:cNvPr>
          <p:cNvCxnSpPr>
            <a:cxnSpLocks/>
          </p:cNvCxnSpPr>
          <p:nvPr/>
        </p:nvCxnSpPr>
        <p:spPr>
          <a:xfrm>
            <a:off x="2946400" y="3825069"/>
            <a:ext cx="6807200" cy="5"/>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BD2E3A-59AB-4230-B122-37756C113F4D}"/>
              </a:ext>
            </a:extLst>
          </p:cNvPr>
          <p:cNvCxnSpPr>
            <a:cxnSpLocks/>
          </p:cNvCxnSpPr>
          <p:nvPr/>
        </p:nvCxnSpPr>
        <p:spPr>
          <a:xfrm>
            <a:off x="6410528" y="1733998"/>
            <a:ext cx="0" cy="4606311"/>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242E221-3342-4F56-9EDF-1A893B7F89E9}"/>
              </a:ext>
            </a:extLst>
          </p:cNvPr>
          <p:cNvCxnSpPr>
            <a:cxnSpLocks/>
          </p:cNvCxnSpPr>
          <p:nvPr/>
        </p:nvCxnSpPr>
        <p:spPr>
          <a:xfrm>
            <a:off x="2946400" y="1677736"/>
            <a:ext cx="0" cy="4606311"/>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3B2300-4559-43B3-883B-C639E6D67515}"/>
              </a:ext>
            </a:extLst>
          </p:cNvPr>
          <p:cNvCxnSpPr>
            <a:cxnSpLocks/>
          </p:cNvCxnSpPr>
          <p:nvPr/>
        </p:nvCxnSpPr>
        <p:spPr>
          <a:xfrm>
            <a:off x="9753600" y="1677736"/>
            <a:ext cx="0" cy="4662573"/>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F54EF0C-B64A-4333-A48C-D944CD2E4848}"/>
              </a:ext>
            </a:extLst>
          </p:cNvPr>
          <p:cNvSpPr txBox="1"/>
          <p:nvPr/>
        </p:nvSpPr>
        <p:spPr>
          <a:xfrm>
            <a:off x="7007406" y="1566285"/>
            <a:ext cx="2438387" cy="625877"/>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General Applications</a:t>
            </a:r>
          </a:p>
          <a:p>
            <a:pPr algn="ctr"/>
            <a:r>
              <a:rPr lang="en-US" sz="1600" kern="0" spc="-133" dirty="0">
                <a:ln w="3175">
                  <a:noFill/>
                </a:ln>
                <a:solidFill>
                  <a:schemeClr val="bg1"/>
                </a:solidFill>
                <a:latin typeface="Calibri" panose="020F0502020204030204" pitchFamily="34" charset="0"/>
              </a:rPr>
              <a:t>Dust, smoke, odors, VOCs</a:t>
            </a:r>
          </a:p>
        </p:txBody>
      </p:sp>
      <p:sp>
        <p:nvSpPr>
          <p:cNvPr id="37" name="Rectangle 36">
            <a:extLst>
              <a:ext uri="{FF2B5EF4-FFF2-40B4-BE49-F238E27FC236}">
                <a16:creationId xmlns:a16="http://schemas.microsoft.com/office/drawing/2014/main" id="{44D7D296-31F3-43A1-B6DA-C503F9887E04}"/>
              </a:ext>
            </a:extLst>
          </p:cNvPr>
          <p:cNvSpPr/>
          <p:nvPr/>
        </p:nvSpPr>
        <p:spPr>
          <a:xfrm>
            <a:off x="6807200" y="177805"/>
            <a:ext cx="5384800" cy="676832"/>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sp>
        <p:nvSpPr>
          <p:cNvPr id="48" name="TextBox 47">
            <a:extLst>
              <a:ext uri="{FF2B5EF4-FFF2-40B4-BE49-F238E27FC236}">
                <a16:creationId xmlns:a16="http://schemas.microsoft.com/office/drawing/2014/main" id="{60FB637D-9186-4279-92BC-4C76FEF37FB8}"/>
              </a:ext>
            </a:extLst>
          </p:cNvPr>
          <p:cNvSpPr txBox="1"/>
          <p:nvPr/>
        </p:nvSpPr>
        <p:spPr>
          <a:xfrm>
            <a:off x="3664335" y="1594605"/>
            <a:ext cx="2438387" cy="872098"/>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Critical Applications</a:t>
            </a:r>
          </a:p>
          <a:p>
            <a:pPr algn="ctr"/>
            <a:r>
              <a:rPr lang="en-US" sz="1600" kern="0" spc="-133" dirty="0">
                <a:ln w="3175">
                  <a:noFill/>
                </a:ln>
                <a:solidFill>
                  <a:schemeClr val="bg1"/>
                </a:solidFill>
                <a:latin typeface="Calibri" panose="020F0502020204030204" pitchFamily="34" charset="0"/>
              </a:rPr>
              <a:t>Bacteria, viruses, allergens, aerosols</a:t>
            </a:r>
          </a:p>
        </p:txBody>
      </p:sp>
      <p:cxnSp>
        <p:nvCxnSpPr>
          <p:cNvPr id="54" name="Straight Connector 53">
            <a:extLst>
              <a:ext uri="{FF2B5EF4-FFF2-40B4-BE49-F238E27FC236}">
                <a16:creationId xmlns:a16="http://schemas.microsoft.com/office/drawing/2014/main" id="{F393406E-58C1-465C-86B5-4F59707B35D9}"/>
              </a:ext>
            </a:extLst>
          </p:cNvPr>
          <p:cNvCxnSpPr>
            <a:cxnSpLocks/>
          </p:cNvCxnSpPr>
          <p:nvPr/>
        </p:nvCxnSpPr>
        <p:spPr>
          <a:xfrm>
            <a:off x="2997200" y="5063659"/>
            <a:ext cx="6807200" cy="5"/>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04159BC-1201-4DBF-AAC6-748698B5BA7A}"/>
              </a:ext>
            </a:extLst>
          </p:cNvPr>
          <p:cNvSpPr txBox="1"/>
          <p:nvPr/>
        </p:nvSpPr>
        <p:spPr>
          <a:xfrm>
            <a:off x="6918529" y="4104747"/>
            <a:ext cx="2438387" cy="625877"/>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Cost Effective</a:t>
            </a:r>
          </a:p>
          <a:p>
            <a:pPr algn="ctr"/>
            <a:r>
              <a:rPr lang="en-US" sz="1600" kern="0" spc="-133" dirty="0">
                <a:ln w="3175">
                  <a:noFill/>
                </a:ln>
                <a:solidFill>
                  <a:schemeClr val="bg1"/>
                </a:solidFill>
                <a:latin typeface="Calibri" panose="020F0502020204030204" pitchFamily="34" charset="0"/>
              </a:rPr>
              <a:t>$200-$300 less expensive</a:t>
            </a:r>
          </a:p>
        </p:txBody>
      </p:sp>
      <p:sp>
        <p:nvSpPr>
          <p:cNvPr id="57" name="TextBox 56">
            <a:extLst>
              <a:ext uri="{FF2B5EF4-FFF2-40B4-BE49-F238E27FC236}">
                <a16:creationId xmlns:a16="http://schemas.microsoft.com/office/drawing/2014/main" id="{4E732BD7-6FE4-4347-9F0C-FF0D4F2CB6DC}"/>
              </a:ext>
            </a:extLst>
          </p:cNvPr>
          <p:cNvSpPr txBox="1"/>
          <p:nvPr/>
        </p:nvSpPr>
        <p:spPr>
          <a:xfrm>
            <a:off x="3484671" y="5141532"/>
            <a:ext cx="2438387" cy="1118319"/>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Target Markets</a:t>
            </a:r>
          </a:p>
          <a:p>
            <a:pPr algn="ctr"/>
            <a:r>
              <a:rPr lang="en-US" sz="1600" kern="0" spc="-133" dirty="0">
                <a:ln w="3175">
                  <a:noFill/>
                </a:ln>
                <a:solidFill>
                  <a:schemeClr val="bg1"/>
                </a:solidFill>
                <a:latin typeface="Calibri" panose="020F0502020204030204" pitchFamily="34" charset="0"/>
              </a:rPr>
              <a:t>Hospitals, clinics, hotels,  schools, reception areas, lunchrooms, offices, meeting rooms</a:t>
            </a:r>
          </a:p>
        </p:txBody>
      </p:sp>
      <p:sp>
        <p:nvSpPr>
          <p:cNvPr id="58" name="TextBox 57">
            <a:extLst>
              <a:ext uri="{FF2B5EF4-FFF2-40B4-BE49-F238E27FC236}">
                <a16:creationId xmlns:a16="http://schemas.microsoft.com/office/drawing/2014/main" id="{3DB5EDCD-5033-4BB0-811F-4E66CBB8F89F}"/>
              </a:ext>
            </a:extLst>
          </p:cNvPr>
          <p:cNvSpPr txBox="1"/>
          <p:nvPr/>
        </p:nvSpPr>
        <p:spPr>
          <a:xfrm>
            <a:off x="6807193" y="5205914"/>
            <a:ext cx="2549723" cy="1118319"/>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Target Markets</a:t>
            </a:r>
          </a:p>
          <a:p>
            <a:pPr algn="ctr"/>
            <a:r>
              <a:rPr lang="en-US" sz="1600" kern="0" spc="-133" dirty="0">
                <a:ln w="3175">
                  <a:noFill/>
                </a:ln>
                <a:solidFill>
                  <a:schemeClr val="bg1"/>
                </a:solidFill>
                <a:latin typeface="Calibri" panose="020F0502020204030204" pitchFamily="34" charset="0"/>
              </a:rPr>
              <a:t>Workshops, CNC machining areas, welding facilities,  paint shops, flooring companies</a:t>
            </a:r>
          </a:p>
        </p:txBody>
      </p:sp>
      <p:sp>
        <p:nvSpPr>
          <p:cNvPr id="59" name="TextBox 58">
            <a:extLst>
              <a:ext uri="{FF2B5EF4-FFF2-40B4-BE49-F238E27FC236}">
                <a16:creationId xmlns:a16="http://schemas.microsoft.com/office/drawing/2014/main" id="{0C582992-2943-4751-B398-2AC978838A1A}"/>
              </a:ext>
            </a:extLst>
          </p:cNvPr>
          <p:cNvSpPr txBox="1"/>
          <p:nvPr/>
        </p:nvSpPr>
        <p:spPr>
          <a:xfrm>
            <a:off x="3664335" y="3889145"/>
            <a:ext cx="2438387" cy="872098"/>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Design Feature</a:t>
            </a:r>
          </a:p>
          <a:p>
            <a:pPr algn="ctr"/>
            <a:r>
              <a:rPr lang="en-US" sz="1600" kern="0" spc="-133" dirty="0">
                <a:ln w="3175">
                  <a:noFill/>
                </a:ln>
                <a:solidFill>
                  <a:schemeClr val="bg1"/>
                </a:solidFill>
                <a:latin typeface="Calibri" panose="020F0502020204030204" pitchFamily="34" charset="0"/>
              </a:rPr>
              <a:t>Locking mechanism  seals HEPA filter - prevents any bypass</a:t>
            </a:r>
          </a:p>
        </p:txBody>
      </p:sp>
      <p:sp>
        <p:nvSpPr>
          <p:cNvPr id="60" name="TextBox 59">
            <a:extLst>
              <a:ext uri="{FF2B5EF4-FFF2-40B4-BE49-F238E27FC236}">
                <a16:creationId xmlns:a16="http://schemas.microsoft.com/office/drawing/2014/main" id="{3635AC6E-A9AA-4CF0-A1AF-8651C11FE024}"/>
              </a:ext>
            </a:extLst>
          </p:cNvPr>
          <p:cNvSpPr txBox="1"/>
          <p:nvPr/>
        </p:nvSpPr>
        <p:spPr>
          <a:xfrm>
            <a:off x="3520587" y="2843519"/>
            <a:ext cx="2438387" cy="625877"/>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Low Particle Count</a:t>
            </a:r>
          </a:p>
          <a:p>
            <a:pPr algn="ctr"/>
            <a:r>
              <a:rPr lang="en-US" sz="1600" kern="0" spc="-133" dirty="0">
                <a:ln w="3175">
                  <a:noFill/>
                </a:ln>
                <a:solidFill>
                  <a:schemeClr val="bg1"/>
                </a:solidFill>
                <a:latin typeface="Calibri" panose="020F0502020204030204" pitchFamily="34" charset="0"/>
              </a:rPr>
              <a:t>Goal = Eliminate particles</a:t>
            </a:r>
          </a:p>
        </p:txBody>
      </p:sp>
      <p:sp>
        <p:nvSpPr>
          <p:cNvPr id="61" name="TextBox 60">
            <a:extLst>
              <a:ext uri="{FF2B5EF4-FFF2-40B4-BE49-F238E27FC236}">
                <a16:creationId xmlns:a16="http://schemas.microsoft.com/office/drawing/2014/main" id="{D4138CA3-652D-4EFB-8B5E-58A359E88467}"/>
              </a:ext>
            </a:extLst>
          </p:cNvPr>
          <p:cNvSpPr txBox="1"/>
          <p:nvPr/>
        </p:nvSpPr>
        <p:spPr>
          <a:xfrm>
            <a:off x="6863658" y="2890968"/>
            <a:ext cx="2438387" cy="625877"/>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b="1" kern="0" spc="-133" dirty="0">
                <a:ln w="3175">
                  <a:noFill/>
                </a:ln>
                <a:solidFill>
                  <a:schemeClr val="bg1"/>
                </a:solidFill>
                <a:latin typeface="Calibri" panose="020F0502020204030204" pitchFamily="34" charset="0"/>
              </a:rPr>
              <a:t>High Particle Count</a:t>
            </a:r>
          </a:p>
          <a:p>
            <a:pPr algn="ctr"/>
            <a:r>
              <a:rPr lang="en-US" sz="1600" kern="0" spc="-133" dirty="0">
                <a:ln w="3175">
                  <a:noFill/>
                </a:ln>
                <a:solidFill>
                  <a:schemeClr val="bg1"/>
                </a:solidFill>
                <a:latin typeface="Calibri" panose="020F0502020204030204" pitchFamily="34" charset="0"/>
              </a:rPr>
              <a:t>Goal = Reduce particles</a:t>
            </a:r>
          </a:p>
        </p:txBody>
      </p:sp>
    </p:spTree>
    <p:extLst>
      <p:ext uri="{BB962C8B-B14F-4D97-AF65-F5344CB8AC3E}">
        <p14:creationId xmlns:p14="http://schemas.microsoft.com/office/powerpoint/2010/main" val="262231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2" grpId="0"/>
      <p:bldP spid="34" grpId="0"/>
      <p:bldP spid="48" grpId="0"/>
      <p:bldP spid="56" grpId="0"/>
      <p:bldP spid="57" grpId="0"/>
      <p:bldP spid="58" grpId="0"/>
      <p:bldP spid="59" grpId="0"/>
      <p:bldP spid="60"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ADD50D8-EAB9-4575-8733-F742185720B5}"/>
              </a:ext>
            </a:extLst>
          </p:cNvPr>
          <p:cNvSpPr/>
          <p:nvPr/>
        </p:nvSpPr>
        <p:spPr>
          <a:xfrm>
            <a:off x="-9728" y="5063659"/>
            <a:ext cx="12201727" cy="2440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5" name="Rectangle 34">
            <a:extLst>
              <a:ext uri="{FF2B5EF4-FFF2-40B4-BE49-F238E27FC236}">
                <a16:creationId xmlns:a16="http://schemas.microsoft.com/office/drawing/2014/main" id="{CBCD1527-6B34-43E9-9106-555949D18535}"/>
              </a:ext>
            </a:extLst>
          </p:cNvPr>
          <p:cNvSpPr/>
          <p:nvPr/>
        </p:nvSpPr>
        <p:spPr>
          <a:xfrm>
            <a:off x="0" y="3133266"/>
            <a:ext cx="12192000" cy="1921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 name="Rectangle 1">
            <a:extLst>
              <a:ext uri="{FF2B5EF4-FFF2-40B4-BE49-F238E27FC236}">
                <a16:creationId xmlns:a16="http://schemas.microsoft.com/office/drawing/2014/main" id="{9EC4059F-689A-45BE-822C-D533CA019FFC}"/>
              </a:ext>
            </a:extLst>
          </p:cNvPr>
          <p:cNvSpPr/>
          <p:nvPr/>
        </p:nvSpPr>
        <p:spPr>
          <a:xfrm>
            <a:off x="-9728" y="1286176"/>
            <a:ext cx="12201728" cy="1838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7" name="TextBox 6"/>
          <p:cNvSpPr txBox="1"/>
          <p:nvPr/>
        </p:nvSpPr>
        <p:spPr>
          <a:xfrm>
            <a:off x="-517503" y="2167764"/>
            <a:ext cx="2575421" cy="420564"/>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r"/>
            <a:r>
              <a:rPr lang="en-US" sz="2133" kern="0" spc="-133" dirty="0">
                <a:ln w="3175">
                  <a:noFill/>
                </a:ln>
                <a:solidFill>
                  <a:schemeClr val="bg1"/>
                </a:solidFill>
                <a:latin typeface="Calibri" panose="020F0502020204030204" pitchFamily="34" charset="0"/>
              </a:rPr>
              <a:t>AF400</a:t>
            </a:r>
          </a:p>
        </p:txBody>
      </p:sp>
      <p:sp>
        <p:nvSpPr>
          <p:cNvPr id="38" name="Rectangle 37">
            <a:extLst>
              <a:ext uri="{FF2B5EF4-FFF2-40B4-BE49-F238E27FC236}">
                <a16:creationId xmlns:a16="http://schemas.microsoft.com/office/drawing/2014/main" id="{3EAEA860-1309-42AF-A5F6-3A22EDADB3E3}"/>
              </a:ext>
            </a:extLst>
          </p:cNvPr>
          <p:cNvSpPr/>
          <p:nvPr/>
        </p:nvSpPr>
        <p:spPr>
          <a:xfrm>
            <a:off x="4301469" y="912854"/>
            <a:ext cx="2417025" cy="384973"/>
          </a:xfrm>
          <a:prstGeom prst="rect">
            <a:avLst/>
          </a:prstGeom>
          <a:solidFill>
            <a:srgbClr val="0083C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9" name="TextBox 38">
            <a:extLst>
              <a:ext uri="{FF2B5EF4-FFF2-40B4-BE49-F238E27FC236}">
                <a16:creationId xmlns:a16="http://schemas.microsoft.com/office/drawing/2014/main" id="{50B90FFC-845A-4B7B-B910-466956632DD9}"/>
              </a:ext>
            </a:extLst>
          </p:cNvPr>
          <p:cNvSpPr txBox="1"/>
          <p:nvPr/>
        </p:nvSpPr>
        <p:spPr>
          <a:xfrm>
            <a:off x="4593241" y="879161"/>
            <a:ext cx="1833480" cy="409377"/>
          </a:xfrm>
          <a:prstGeom prst="rect">
            <a:avLst/>
          </a:prstGeom>
          <a:noFill/>
        </p:spPr>
        <p:txBody>
          <a:bodyPr wrap="square" rtlCol="0" anchor="ctr">
            <a:noAutofit/>
          </a:bodyPr>
          <a:lstStyle/>
          <a:p>
            <a:pPr algn="ctr"/>
            <a:r>
              <a:rPr lang="en-US" sz="1867" kern="0" dirty="0">
                <a:solidFill>
                  <a:schemeClr val="bg1"/>
                </a:solidFill>
                <a:latin typeface="Calibri" panose="020F0502020204030204" pitchFamily="34" charset="0"/>
              </a:rPr>
              <a:t>Industrial</a:t>
            </a:r>
          </a:p>
        </p:txBody>
      </p:sp>
      <p:sp>
        <p:nvSpPr>
          <p:cNvPr id="10" name="Rectangle 9">
            <a:extLst>
              <a:ext uri="{FF2B5EF4-FFF2-40B4-BE49-F238E27FC236}">
                <a16:creationId xmlns:a16="http://schemas.microsoft.com/office/drawing/2014/main" id="{7B802627-5E3D-41C0-A5DE-A689F72A8D8F}"/>
              </a:ext>
            </a:extLst>
          </p:cNvPr>
          <p:cNvSpPr/>
          <p:nvPr/>
        </p:nvSpPr>
        <p:spPr>
          <a:xfrm>
            <a:off x="6917268" y="901203"/>
            <a:ext cx="2575427" cy="384973"/>
          </a:xfrm>
          <a:prstGeom prst="rect">
            <a:avLst/>
          </a:prstGeom>
          <a:solidFill>
            <a:srgbClr val="0083C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TextBox 11">
            <a:extLst>
              <a:ext uri="{FF2B5EF4-FFF2-40B4-BE49-F238E27FC236}">
                <a16:creationId xmlns:a16="http://schemas.microsoft.com/office/drawing/2014/main" id="{4699E784-16D8-4A38-9681-0B093E95FB15}"/>
              </a:ext>
            </a:extLst>
          </p:cNvPr>
          <p:cNvSpPr txBox="1"/>
          <p:nvPr/>
        </p:nvSpPr>
        <p:spPr>
          <a:xfrm>
            <a:off x="7310888" y="879160"/>
            <a:ext cx="1759625" cy="409377"/>
          </a:xfrm>
          <a:prstGeom prst="rect">
            <a:avLst/>
          </a:prstGeom>
          <a:noFill/>
        </p:spPr>
        <p:txBody>
          <a:bodyPr wrap="square" rtlCol="0" anchor="ctr">
            <a:noAutofit/>
          </a:bodyPr>
          <a:lstStyle/>
          <a:p>
            <a:pPr algn="ctr"/>
            <a:r>
              <a:rPr lang="en-US" sz="1867" kern="0" dirty="0">
                <a:solidFill>
                  <a:schemeClr val="bg1"/>
                </a:solidFill>
                <a:latin typeface="Calibri" panose="020F0502020204030204" pitchFamily="34" charset="0"/>
              </a:rPr>
              <a:t>Healthcare</a:t>
            </a:r>
          </a:p>
        </p:txBody>
      </p:sp>
      <p:cxnSp>
        <p:nvCxnSpPr>
          <p:cNvPr id="3" name="Straight Connector 2">
            <a:extLst>
              <a:ext uri="{FF2B5EF4-FFF2-40B4-BE49-F238E27FC236}">
                <a16:creationId xmlns:a16="http://schemas.microsoft.com/office/drawing/2014/main" id="{A0BB76B2-6B87-4E27-A9E8-4CC2A0AAF350}"/>
              </a:ext>
            </a:extLst>
          </p:cNvPr>
          <p:cNvCxnSpPr>
            <a:cxnSpLocks/>
          </p:cNvCxnSpPr>
          <p:nvPr/>
        </p:nvCxnSpPr>
        <p:spPr>
          <a:xfrm>
            <a:off x="605945" y="2584387"/>
            <a:ext cx="11300710" cy="15476"/>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1FF740-86C4-4C35-A99B-C0B0B2A5BDA7}"/>
              </a:ext>
            </a:extLst>
          </p:cNvPr>
          <p:cNvCxnSpPr>
            <a:cxnSpLocks/>
          </p:cNvCxnSpPr>
          <p:nvPr/>
        </p:nvCxnSpPr>
        <p:spPr>
          <a:xfrm flipV="1">
            <a:off x="696227" y="4374763"/>
            <a:ext cx="11297977" cy="26644"/>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BD2E3A-59AB-4230-B122-37756C113F4D}"/>
              </a:ext>
            </a:extLst>
          </p:cNvPr>
          <p:cNvCxnSpPr>
            <a:cxnSpLocks/>
          </p:cNvCxnSpPr>
          <p:nvPr/>
        </p:nvCxnSpPr>
        <p:spPr>
          <a:xfrm>
            <a:off x="6807200" y="1315117"/>
            <a:ext cx="0" cy="5231598"/>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242E221-3342-4F56-9EDF-1A893B7F89E9}"/>
              </a:ext>
            </a:extLst>
          </p:cNvPr>
          <p:cNvCxnSpPr>
            <a:cxnSpLocks/>
          </p:cNvCxnSpPr>
          <p:nvPr/>
        </p:nvCxnSpPr>
        <p:spPr>
          <a:xfrm>
            <a:off x="4119193" y="1309974"/>
            <a:ext cx="17790" cy="5312804"/>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3B2300-4559-43B3-883B-C639E6D67515}"/>
              </a:ext>
            </a:extLst>
          </p:cNvPr>
          <p:cNvCxnSpPr>
            <a:cxnSpLocks/>
          </p:cNvCxnSpPr>
          <p:nvPr/>
        </p:nvCxnSpPr>
        <p:spPr>
          <a:xfrm flipH="1">
            <a:off x="9550400" y="1286176"/>
            <a:ext cx="16213" cy="5260539"/>
          </a:xfrm>
          <a:prstGeom prst="line">
            <a:avLst/>
          </a:prstGeom>
          <a:ln w="12700">
            <a:solidFill>
              <a:srgbClr val="0382C8"/>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ABFB9CA-96C4-4A8B-B3F1-15EE03A9C366}"/>
              </a:ext>
            </a:extLst>
          </p:cNvPr>
          <p:cNvSpPr txBox="1"/>
          <p:nvPr/>
        </p:nvSpPr>
        <p:spPr>
          <a:xfrm>
            <a:off x="682777" y="3968468"/>
            <a:ext cx="1456747" cy="420564"/>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r"/>
            <a:r>
              <a:rPr lang="en-US" sz="2133" kern="0" spc="-133" dirty="0">
                <a:ln w="3175">
                  <a:noFill/>
                </a:ln>
                <a:solidFill>
                  <a:schemeClr val="bg1"/>
                </a:solidFill>
                <a:latin typeface="Calibri" panose="020F0502020204030204" pitchFamily="34" charset="0"/>
              </a:rPr>
              <a:t>AF1000</a:t>
            </a:r>
          </a:p>
        </p:txBody>
      </p:sp>
      <p:sp>
        <p:nvSpPr>
          <p:cNvPr id="31" name="TextBox 30">
            <a:extLst>
              <a:ext uri="{FF2B5EF4-FFF2-40B4-BE49-F238E27FC236}">
                <a16:creationId xmlns:a16="http://schemas.microsoft.com/office/drawing/2014/main" id="{4FB287BE-7E09-4CBC-BB1D-BE2720859664}"/>
              </a:ext>
            </a:extLst>
          </p:cNvPr>
          <p:cNvSpPr txBox="1"/>
          <p:nvPr/>
        </p:nvSpPr>
        <p:spPr>
          <a:xfrm>
            <a:off x="1227751" y="6412496"/>
            <a:ext cx="1021804" cy="420564"/>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r"/>
            <a:r>
              <a:rPr lang="en-US" sz="2133" kern="0" spc="-133" dirty="0">
                <a:ln w="3175">
                  <a:noFill/>
                </a:ln>
                <a:solidFill>
                  <a:schemeClr val="bg1"/>
                </a:solidFill>
                <a:latin typeface="Calibri" panose="020F0502020204030204" pitchFamily="34" charset="0"/>
              </a:rPr>
              <a:t>AF2000</a:t>
            </a:r>
          </a:p>
        </p:txBody>
      </p:sp>
      <p:sp>
        <p:nvSpPr>
          <p:cNvPr id="34" name="TextBox 33">
            <a:extLst>
              <a:ext uri="{FF2B5EF4-FFF2-40B4-BE49-F238E27FC236}">
                <a16:creationId xmlns:a16="http://schemas.microsoft.com/office/drawing/2014/main" id="{7F54EF0C-B64A-4333-A48C-D944CD2E4848}"/>
              </a:ext>
            </a:extLst>
          </p:cNvPr>
          <p:cNvSpPr txBox="1"/>
          <p:nvPr/>
        </p:nvSpPr>
        <p:spPr>
          <a:xfrm>
            <a:off x="9702806" y="1248024"/>
            <a:ext cx="2438387" cy="1538883"/>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kern="0" spc="-133" dirty="0">
                <a:ln w="3175">
                  <a:noFill/>
                </a:ln>
                <a:solidFill>
                  <a:schemeClr val="bg1"/>
                </a:solidFill>
                <a:latin typeface="Calibri" panose="020F0502020204030204" pitchFamily="34" charset="0"/>
              </a:rPr>
              <a:t>2 ACH:  1,125 ft</a:t>
            </a:r>
            <a:r>
              <a:rPr lang="en-US" kern="0" spc="-133" baseline="30000" dirty="0">
                <a:ln w="3175">
                  <a:noFill/>
                </a:ln>
                <a:solidFill>
                  <a:schemeClr val="bg1"/>
                </a:solidFill>
                <a:latin typeface="Calibri" panose="020F0502020204030204" pitchFamily="34" charset="0"/>
              </a:rPr>
              <a:t>2</a:t>
            </a:r>
          </a:p>
          <a:p>
            <a:pPr algn="ctr"/>
            <a:r>
              <a:rPr lang="en-US" sz="2400" b="1" kern="0" spc="-133" dirty="0">
                <a:ln w="3175">
                  <a:noFill/>
                </a:ln>
                <a:solidFill>
                  <a:srgbClr val="FF0000"/>
                </a:solidFill>
                <a:latin typeface="Calibri" panose="020F0502020204030204" pitchFamily="34" charset="0"/>
              </a:rPr>
              <a:t>4 ACH:  560 ft</a:t>
            </a:r>
            <a:r>
              <a:rPr lang="en-US" sz="2400" b="1" kern="0" spc="-133" baseline="30000" dirty="0">
                <a:ln w="3175">
                  <a:noFill/>
                </a:ln>
                <a:solidFill>
                  <a:srgbClr val="FF0000"/>
                </a:solidFill>
                <a:latin typeface="Calibri" panose="020F0502020204030204" pitchFamily="34" charset="0"/>
              </a:rPr>
              <a:t>2</a:t>
            </a:r>
            <a:endParaRPr lang="en-US" sz="2400" b="1" kern="0" spc="-133" dirty="0">
              <a:ln w="3175">
                <a:noFill/>
              </a:ln>
              <a:solidFill>
                <a:srgbClr val="FF0000"/>
              </a:solidFill>
              <a:latin typeface="Calibri" panose="020F0502020204030204" pitchFamily="34" charset="0"/>
            </a:endParaRPr>
          </a:p>
          <a:p>
            <a:pPr algn="ctr"/>
            <a:r>
              <a:rPr lang="en-US" kern="0" spc="-133" dirty="0">
                <a:ln w="3175">
                  <a:noFill/>
                </a:ln>
                <a:solidFill>
                  <a:schemeClr val="bg1"/>
                </a:solidFill>
                <a:latin typeface="Calibri" panose="020F0502020204030204" pitchFamily="34" charset="0"/>
              </a:rPr>
              <a:t>6 ACH:  375 ft</a:t>
            </a:r>
            <a:r>
              <a:rPr lang="en-US" kern="0" spc="-133" baseline="30000" dirty="0">
                <a:ln w="3175">
                  <a:noFill/>
                </a:ln>
                <a:solidFill>
                  <a:schemeClr val="bg1"/>
                </a:solidFill>
                <a:latin typeface="Calibri" panose="020F0502020204030204" pitchFamily="34" charset="0"/>
              </a:rPr>
              <a:t>2</a:t>
            </a:r>
          </a:p>
          <a:p>
            <a:pPr algn="ctr"/>
            <a:r>
              <a:rPr lang="en-US" kern="0" spc="-133" baseline="30000" dirty="0">
                <a:ln w="3175">
                  <a:noFill/>
                </a:ln>
                <a:solidFill>
                  <a:schemeClr val="bg1"/>
                </a:solidFill>
                <a:latin typeface="Calibri" panose="020F0502020204030204" pitchFamily="34" charset="0"/>
              </a:rPr>
              <a:t>(based on 8ft ceiling)</a:t>
            </a:r>
            <a:endParaRPr lang="en-US" kern="0" spc="-133" dirty="0">
              <a:ln w="3175">
                <a:noFill/>
              </a:ln>
              <a:solidFill>
                <a:schemeClr val="bg1"/>
              </a:solidFill>
              <a:latin typeface="Calibri" panose="020F0502020204030204" pitchFamily="34" charset="0"/>
            </a:endParaRPr>
          </a:p>
          <a:p>
            <a:pPr algn="ctr"/>
            <a:endParaRPr lang="en-US" sz="1600" kern="0" spc="-133" dirty="0">
              <a:ln w="3175">
                <a:noFill/>
              </a:ln>
              <a:solidFill>
                <a:schemeClr val="bg1"/>
              </a:solidFill>
              <a:latin typeface="Calibri" panose="020F0502020204030204" pitchFamily="34" charset="0"/>
            </a:endParaRPr>
          </a:p>
        </p:txBody>
      </p:sp>
      <p:sp>
        <p:nvSpPr>
          <p:cNvPr id="37" name="Rectangle 36">
            <a:extLst>
              <a:ext uri="{FF2B5EF4-FFF2-40B4-BE49-F238E27FC236}">
                <a16:creationId xmlns:a16="http://schemas.microsoft.com/office/drawing/2014/main" id="{44D7D296-31F3-43A1-B6DA-C503F9887E04}"/>
              </a:ext>
            </a:extLst>
          </p:cNvPr>
          <p:cNvSpPr/>
          <p:nvPr/>
        </p:nvSpPr>
        <p:spPr>
          <a:xfrm>
            <a:off x="6807200" y="177805"/>
            <a:ext cx="5384800" cy="676832"/>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pic>
        <p:nvPicPr>
          <p:cNvPr id="6" name="Picture 5">
            <a:extLst>
              <a:ext uri="{FF2B5EF4-FFF2-40B4-BE49-F238E27FC236}">
                <a16:creationId xmlns:a16="http://schemas.microsoft.com/office/drawing/2014/main" id="{E40C3EC1-4742-438D-851E-20E6B39B141A}"/>
              </a:ext>
            </a:extLst>
          </p:cNvPr>
          <p:cNvPicPr>
            <a:picLocks noChangeAspect="1"/>
          </p:cNvPicPr>
          <p:nvPr/>
        </p:nvPicPr>
        <p:blipFill>
          <a:blip r:embed="rId4"/>
          <a:stretch>
            <a:fillRect/>
          </a:stretch>
        </p:blipFill>
        <p:spPr>
          <a:xfrm>
            <a:off x="456387" y="1313224"/>
            <a:ext cx="1215303" cy="1215303"/>
          </a:xfrm>
          <a:prstGeom prst="rect">
            <a:avLst/>
          </a:prstGeom>
        </p:spPr>
      </p:pic>
      <p:cxnSp>
        <p:nvCxnSpPr>
          <p:cNvPr id="33" name="Straight Connector 32">
            <a:extLst>
              <a:ext uri="{FF2B5EF4-FFF2-40B4-BE49-F238E27FC236}">
                <a16:creationId xmlns:a16="http://schemas.microsoft.com/office/drawing/2014/main" id="{F2B5389E-600A-424B-B418-A15C481ED46B}"/>
              </a:ext>
            </a:extLst>
          </p:cNvPr>
          <p:cNvCxnSpPr>
            <a:cxnSpLocks/>
          </p:cNvCxnSpPr>
          <p:nvPr/>
        </p:nvCxnSpPr>
        <p:spPr>
          <a:xfrm>
            <a:off x="2258319" y="1914343"/>
            <a:ext cx="7292081" cy="0"/>
          </a:xfrm>
          <a:prstGeom prst="line">
            <a:avLst/>
          </a:prstGeom>
          <a:ln w="12700">
            <a:solidFill>
              <a:srgbClr val="FFC000">
                <a:alpha val="22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D5825B9-F717-4C16-903E-E4D19D2813C5}"/>
              </a:ext>
            </a:extLst>
          </p:cNvPr>
          <p:cNvCxnSpPr>
            <a:cxnSpLocks/>
          </p:cNvCxnSpPr>
          <p:nvPr/>
        </p:nvCxnSpPr>
        <p:spPr>
          <a:xfrm flipV="1">
            <a:off x="2193241" y="3426197"/>
            <a:ext cx="7373372" cy="2803"/>
          </a:xfrm>
          <a:prstGeom prst="line">
            <a:avLst/>
          </a:prstGeom>
          <a:ln w="12700">
            <a:solidFill>
              <a:srgbClr val="FFC000">
                <a:alpha val="22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A40D362-DF47-4D23-827E-FE20B4103729}"/>
              </a:ext>
            </a:extLst>
          </p:cNvPr>
          <p:cNvCxnSpPr>
            <a:cxnSpLocks/>
          </p:cNvCxnSpPr>
          <p:nvPr/>
        </p:nvCxnSpPr>
        <p:spPr>
          <a:xfrm>
            <a:off x="2193241" y="5571823"/>
            <a:ext cx="7373372" cy="0"/>
          </a:xfrm>
          <a:prstGeom prst="line">
            <a:avLst/>
          </a:prstGeom>
          <a:ln w="12700">
            <a:solidFill>
              <a:srgbClr val="FFC000">
                <a:alpha val="22000"/>
              </a:srgbClr>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15B65BE-463B-46E4-83D1-08561489D13E}"/>
              </a:ext>
            </a:extLst>
          </p:cNvPr>
          <p:cNvSpPr txBox="1"/>
          <p:nvPr/>
        </p:nvSpPr>
        <p:spPr>
          <a:xfrm>
            <a:off x="2887848" y="1450593"/>
            <a:ext cx="1156633"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Dust Only</a:t>
            </a:r>
            <a:endParaRPr lang="en-US" sz="1600" kern="0" spc="-133" dirty="0">
              <a:ln w="3175">
                <a:noFill/>
              </a:ln>
              <a:solidFill>
                <a:schemeClr val="accent6">
                  <a:lumMod val="75000"/>
                </a:schemeClr>
              </a:solidFill>
              <a:latin typeface="Calibri" panose="020F0502020204030204" pitchFamily="34" charset="0"/>
            </a:endParaRPr>
          </a:p>
        </p:txBody>
      </p:sp>
      <p:sp>
        <p:nvSpPr>
          <p:cNvPr id="47" name="TextBox 46">
            <a:extLst>
              <a:ext uri="{FF2B5EF4-FFF2-40B4-BE49-F238E27FC236}">
                <a16:creationId xmlns:a16="http://schemas.microsoft.com/office/drawing/2014/main" id="{BAEBE23B-B3EC-458A-8997-CC604F1471C7}"/>
              </a:ext>
            </a:extLst>
          </p:cNvPr>
          <p:cNvSpPr txBox="1"/>
          <p:nvPr/>
        </p:nvSpPr>
        <p:spPr>
          <a:xfrm>
            <a:off x="2882925" y="2830074"/>
            <a:ext cx="1156633"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Dust Only</a:t>
            </a:r>
            <a:endParaRPr lang="en-US" sz="1600" kern="0" spc="-133" dirty="0">
              <a:ln w="3175">
                <a:noFill/>
              </a:ln>
              <a:solidFill>
                <a:schemeClr val="accent6">
                  <a:lumMod val="75000"/>
                </a:schemeClr>
              </a:solidFill>
              <a:latin typeface="Calibri" panose="020F0502020204030204" pitchFamily="34" charset="0"/>
            </a:endParaRPr>
          </a:p>
        </p:txBody>
      </p:sp>
      <p:sp>
        <p:nvSpPr>
          <p:cNvPr id="48" name="TextBox 47">
            <a:extLst>
              <a:ext uri="{FF2B5EF4-FFF2-40B4-BE49-F238E27FC236}">
                <a16:creationId xmlns:a16="http://schemas.microsoft.com/office/drawing/2014/main" id="{CEA8A6B1-CF33-48B7-A0AA-35F5FC3772A9}"/>
              </a:ext>
            </a:extLst>
          </p:cNvPr>
          <p:cNvSpPr txBox="1"/>
          <p:nvPr/>
        </p:nvSpPr>
        <p:spPr>
          <a:xfrm>
            <a:off x="2882924" y="4811705"/>
            <a:ext cx="1156633"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Dust Only</a:t>
            </a:r>
            <a:endParaRPr lang="en-US" sz="1600" kern="0" spc="-133" dirty="0">
              <a:ln w="3175">
                <a:noFill/>
              </a:ln>
              <a:solidFill>
                <a:schemeClr val="accent6">
                  <a:lumMod val="75000"/>
                </a:schemeClr>
              </a:solidFill>
              <a:latin typeface="Calibri" panose="020F0502020204030204" pitchFamily="34" charset="0"/>
            </a:endParaRPr>
          </a:p>
        </p:txBody>
      </p:sp>
      <p:sp>
        <p:nvSpPr>
          <p:cNvPr id="49" name="TextBox 48">
            <a:extLst>
              <a:ext uri="{FF2B5EF4-FFF2-40B4-BE49-F238E27FC236}">
                <a16:creationId xmlns:a16="http://schemas.microsoft.com/office/drawing/2014/main" id="{11D68C90-07A3-48EC-9443-73FAD7EF0C8D}"/>
              </a:ext>
            </a:extLst>
          </p:cNvPr>
          <p:cNvSpPr txBox="1"/>
          <p:nvPr/>
        </p:nvSpPr>
        <p:spPr>
          <a:xfrm>
            <a:off x="2858709" y="2024997"/>
            <a:ext cx="1222429"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Dust  </a:t>
            </a:r>
            <a:r>
              <a:rPr lang="en-US" sz="1000" kern="0" spc="-133" dirty="0">
                <a:ln w="3175">
                  <a:noFill/>
                </a:ln>
                <a:solidFill>
                  <a:srgbClr val="00B050"/>
                </a:solidFill>
                <a:latin typeface="Calibri" panose="020F0502020204030204" pitchFamily="34" charset="0"/>
              </a:rPr>
              <a:t>&amp;</a:t>
            </a:r>
            <a:r>
              <a:rPr lang="en-US" sz="1867" kern="0" spc="-133" dirty="0">
                <a:ln w="3175">
                  <a:noFill/>
                </a:ln>
                <a:solidFill>
                  <a:srgbClr val="00B050"/>
                </a:solidFill>
                <a:latin typeface="Calibri" panose="020F0502020204030204" pitchFamily="34" charset="0"/>
              </a:rPr>
              <a:t> Odor</a:t>
            </a:r>
            <a:endParaRPr lang="en-US" sz="1600" kern="0" spc="-133" dirty="0">
              <a:ln w="3175">
                <a:noFill/>
              </a:ln>
              <a:solidFill>
                <a:srgbClr val="00B050"/>
              </a:solidFill>
              <a:latin typeface="Calibri" panose="020F0502020204030204" pitchFamily="34" charset="0"/>
            </a:endParaRPr>
          </a:p>
        </p:txBody>
      </p:sp>
      <p:sp>
        <p:nvSpPr>
          <p:cNvPr id="50" name="TextBox 49">
            <a:extLst>
              <a:ext uri="{FF2B5EF4-FFF2-40B4-BE49-F238E27FC236}">
                <a16:creationId xmlns:a16="http://schemas.microsoft.com/office/drawing/2014/main" id="{06BC3DCC-A224-41C8-9670-CF15D90B9F6E}"/>
              </a:ext>
            </a:extLst>
          </p:cNvPr>
          <p:cNvSpPr txBox="1"/>
          <p:nvPr/>
        </p:nvSpPr>
        <p:spPr>
          <a:xfrm>
            <a:off x="2858708" y="3676490"/>
            <a:ext cx="1222429"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Dust  </a:t>
            </a:r>
            <a:r>
              <a:rPr lang="en-US" sz="1000" kern="0" spc="-133" dirty="0">
                <a:ln w="3175">
                  <a:noFill/>
                </a:ln>
                <a:solidFill>
                  <a:srgbClr val="00B050"/>
                </a:solidFill>
                <a:latin typeface="Calibri" panose="020F0502020204030204" pitchFamily="34" charset="0"/>
              </a:rPr>
              <a:t>&amp;</a:t>
            </a:r>
            <a:r>
              <a:rPr lang="en-US" sz="1867" kern="0" spc="-133" dirty="0">
                <a:ln w="3175">
                  <a:noFill/>
                </a:ln>
                <a:solidFill>
                  <a:srgbClr val="00B050"/>
                </a:solidFill>
                <a:latin typeface="Calibri" panose="020F0502020204030204" pitchFamily="34" charset="0"/>
              </a:rPr>
              <a:t> Odor</a:t>
            </a:r>
            <a:endParaRPr lang="en-US" sz="1600" kern="0" spc="-133" dirty="0">
              <a:ln w="3175">
                <a:noFill/>
              </a:ln>
              <a:solidFill>
                <a:srgbClr val="00B050"/>
              </a:solidFill>
              <a:latin typeface="Calibri" panose="020F0502020204030204" pitchFamily="34" charset="0"/>
            </a:endParaRPr>
          </a:p>
        </p:txBody>
      </p:sp>
      <p:sp>
        <p:nvSpPr>
          <p:cNvPr id="51" name="TextBox 50">
            <a:extLst>
              <a:ext uri="{FF2B5EF4-FFF2-40B4-BE49-F238E27FC236}">
                <a16:creationId xmlns:a16="http://schemas.microsoft.com/office/drawing/2014/main" id="{DEDC33AA-27F9-400D-9116-2AD45BE70B09}"/>
              </a:ext>
            </a:extLst>
          </p:cNvPr>
          <p:cNvSpPr txBox="1"/>
          <p:nvPr/>
        </p:nvSpPr>
        <p:spPr>
          <a:xfrm>
            <a:off x="2858707" y="5837173"/>
            <a:ext cx="1222429"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Dust  </a:t>
            </a:r>
            <a:r>
              <a:rPr lang="en-US" sz="1000" kern="0" spc="-133" dirty="0">
                <a:ln w="3175">
                  <a:noFill/>
                </a:ln>
                <a:solidFill>
                  <a:srgbClr val="00B050"/>
                </a:solidFill>
                <a:latin typeface="Calibri" panose="020F0502020204030204" pitchFamily="34" charset="0"/>
              </a:rPr>
              <a:t>&amp;</a:t>
            </a:r>
            <a:r>
              <a:rPr lang="en-US" sz="1867" kern="0" spc="-133" dirty="0">
                <a:ln w="3175">
                  <a:noFill/>
                </a:ln>
                <a:solidFill>
                  <a:srgbClr val="00B050"/>
                </a:solidFill>
                <a:latin typeface="Calibri" panose="020F0502020204030204" pitchFamily="34" charset="0"/>
              </a:rPr>
              <a:t> Odor</a:t>
            </a:r>
            <a:endParaRPr lang="en-US" sz="1600" kern="0" spc="-133" dirty="0">
              <a:ln w="3175">
                <a:noFill/>
              </a:ln>
              <a:solidFill>
                <a:srgbClr val="00B050"/>
              </a:solidFill>
              <a:latin typeface="Calibri" panose="020F0502020204030204" pitchFamily="34" charset="0"/>
            </a:endParaRPr>
          </a:p>
        </p:txBody>
      </p:sp>
      <p:sp>
        <p:nvSpPr>
          <p:cNvPr id="53" name="TextBox 52">
            <a:extLst>
              <a:ext uri="{FF2B5EF4-FFF2-40B4-BE49-F238E27FC236}">
                <a16:creationId xmlns:a16="http://schemas.microsoft.com/office/drawing/2014/main" id="{74A98B82-81FF-4458-983A-B9F970E0F5F6}"/>
              </a:ext>
            </a:extLst>
          </p:cNvPr>
          <p:cNvSpPr txBox="1"/>
          <p:nvPr/>
        </p:nvSpPr>
        <p:spPr>
          <a:xfrm>
            <a:off x="4780241" y="1446073"/>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1-0018-0003</a:t>
            </a:r>
            <a:endParaRPr lang="en-US" sz="1600" kern="0" spc="-133" dirty="0">
              <a:ln w="3175">
                <a:noFill/>
              </a:ln>
              <a:solidFill>
                <a:schemeClr val="accent6">
                  <a:lumMod val="75000"/>
                </a:schemeClr>
              </a:solidFill>
              <a:latin typeface="Calibri" panose="020F0502020204030204" pitchFamily="34" charset="0"/>
            </a:endParaRPr>
          </a:p>
        </p:txBody>
      </p:sp>
      <p:sp>
        <p:nvSpPr>
          <p:cNvPr id="55" name="TextBox 54">
            <a:extLst>
              <a:ext uri="{FF2B5EF4-FFF2-40B4-BE49-F238E27FC236}">
                <a16:creationId xmlns:a16="http://schemas.microsoft.com/office/drawing/2014/main" id="{5C39476D-1D48-49E7-B51A-2785AEE56934}"/>
              </a:ext>
            </a:extLst>
          </p:cNvPr>
          <p:cNvSpPr txBox="1"/>
          <p:nvPr/>
        </p:nvSpPr>
        <p:spPr>
          <a:xfrm>
            <a:off x="4771349" y="2065175"/>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1-0018-0004</a:t>
            </a:r>
            <a:endParaRPr lang="en-US" sz="1600" kern="0" spc="-133" dirty="0">
              <a:ln w="3175">
                <a:noFill/>
              </a:ln>
              <a:solidFill>
                <a:srgbClr val="00B050"/>
              </a:solidFill>
              <a:latin typeface="Calibri" panose="020F0502020204030204" pitchFamily="34" charset="0"/>
            </a:endParaRPr>
          </a:p>
        </p:txBody>
      </p:sp>
      <p:sp>
        <p:nvSpPr>
          <p:cNvPr id="56" name="TextBox 55">
            <a:extLst>
              <a:ext uri="{FF2B5EF4-FFF2-40B4-BE49-F238E27FC236}">
                <a16:creationId xmlns:a16="http://schemas.microsoft.com/office/drawing/2014/main" id="{55BAC056-9EDB-4420-AAA8-F87A60DB5642}"/>
              </a:ext>
            </a:extLst>
          </p:cNvPr>
          <p:cNvSpPr txBox="1"/>
          <p:nvPr/>
        </p:nvSpPr>
        <p:spPr>
          <a:xfrm>
            <a:off x="7444086" y="1356066"/>
            <a:ext cx="1477266" cy="548933"/>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1-0016-0020</a:t>
            </a:r>
          </a:p>
          <a:p>
            <a:pPr algn="ctr"/>
            <a:r>
              <a:rPr lang="en-US" sz="1100" kern="0" spc="-133" dirty="0">
                <a:ln w="3175">
                  <a:noFill/>
                </a:ln>
                <a:solidFill>
                  <a:schemeClr val="accent6">
                    <a:lumMod val="75000"/>
                  </a:schemeClr>
                </a:solidFill>
                <a:latin typeface="Calibri" panose="020F0502020204030204" pitchFamily="34" charset="0"/>
              </a:rPr>
              <a:t>(2-stage)</a:t>
            </a:r>
          </a:p>
        </p:txBody>
      </p:sp>
      <p:sp>
        <p:nvSpPr>
          <p:cNvPr id="57" name="TextBox 56">
            <a:extLst>
              <a:ext uri="{FF2B5EF4-FFF2-40B4-BE49-F238E27FC236}">
                <a16:creationId xmlns:a16="http://schemas.microsoft.com/office/drawing/2014/main" id="{E5B3D6CB-6314-475E-A7FC-20C9FAB1251F}"/>
              </a:ext>
            </a:extLst>
          </p:cNvPr>
          <p:cNvSpPr txBox="1"/>
          <p:nvPr/>
        </p:nvSpPr>
        <p:spPr>
          <a:xfrm>
            <a:off x="7433632" y="2038139"/>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bg1">
                    <a:lumMod val="50000"/>
                  </a:schemeClr>
                </a:solidFill>
                <a:latin typeface="Calibri" panose="020F0502020204030204" pitchFamily="34" charset="0"/>
              </a:rPr>
              <a:t>n/a</a:t>
            </a:r>
            <a:endParaRPr lang="en-US" sz="1600" kern="0" spc="-133" dirty="0">
              <a:ln w="3175">
                <a:noFill/>
              </a:ln>
              <a:solidFill>
                <a:schemeClr val="bg1">
                  <a:lumMod val="50000"/>
                </a:schemeClr>
              </a:solidFill>
              <a:latin typeface="Calibri" panose="020F0502020204030204" pitchFamily="34" charset="0"/>
            </a:endParaRPr>
          </a:p>
        </p:txBody>
      </p:sp>
      <p:sp>
        <p:nvSpPr>
          <p:cNvPr id="58" name="TextBox 57">
            <a:extLst>
              <a:ext uri="{FF2B5EF4-FFF2-40B4-BE49-F238E27FC236}">
                <a16:creationId xmlns:a16="http://schemas.microsoft.com/office/drawing/2014/main" id="{05103187-A795-4555-9FBF-1E06A04E29C7}"/>
              </a:ext>
            </a:extLst>
          </p:cNvPr>
          <p:cNvSpPr txBox="1"/>
          <p:nvPr/>
        </p:nvSpPr>
        <p:spPr>
          <a:xfrm>
            <a:off x="4797306" y="2814391"/>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1-0013-0040</a:t>
            </a:r>
            <a:endParaRPr lang="en-US" sz="1600" kern="0" spc="-133" dirty="0">
              <a:ln w="3175">
                <a:noFill/>
              </a:ln>
              <a:solidFill>
                <a:schemeClr val="accent6">
                  <a:lumMod val="75000"/>
                </a:schemeClr>
              </a:solidFill>
              <a:latin typeface="Calibri" panose="020F0502020204030204" pitchFamily="34" charset="0"/>
            </a:endParaRPr>
          </a:p>
        </p:txBody>
      </p:sp>
      <p:sp>
        <p:nvSpPr>
          <p:cNvPr id="59" name="TextBox 58">
            <a:extLst>
              <a:ext uri="{FF2B5EF4-FFF2-40B4-BE49-F238E27FC236}">
                <a16:creationId xmlns:a16="http://schemas.microsoft.com/office/drawing/2014/main" id="{6F75A96C-6896-4A1C-858A-9EA3A1BDB055}"/>
              </a:ext>
            </a:extLst>
          </p:cNvPr>
          <p:cNvSpPr txBox="1"/>
          <p:nvPr/>
        </p:nvSpPr>
        <p:spPr>
          <a:xfrm>
            <a:off x="4809595" y="3718822"/>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1-0013-0035</a:t>
            </a:r>
            <a:endParaRPr lang="en-US" sz="1600" kern="0" spc="-133" dirty="0">
              <a:ln w="3175">
                <a:noFill/>
              </a:ln>
              <a:solidFill>
                <a:srgbClr val="00B050"/>
              </a:solidFill>
              <a:latin typeface="Calibri" panose="020F0502020204030204" pitchFamily="34" charset="0"/>
            </a:endParaRPr>
          </a:p>
        </p:txBody>
      </p:sp>
      <p:sp>
        <p:nvSpPr>
          <p:cNvPr id="60" name="TextBox 59">
            <a:extLst>
              <a:ext uri="{FF2B5EF4-FFF2-40B4-BE49-F238E27FC236}">
                <a16:creationId xmlns:a16="http://schemas.microsoft.com/office/drawing/2014/main" id="{292B6D2A-D1F7-4FC8-805B-C68DDD956DB8}"/>
              </a:ext>
            </a:extLst>
          </p:cNvPr>
          <p:cNvSpPr txBox="1"/>
          <p:nvPr/>
        </p:nvSpPr>
        <p:spPr>
          <a:xfrm>
            <a:off x="4806561" y="4807614"/>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1-0012-0051</a:t>
            </a:r>
            <a:endParaRPr lang="en-US" sz="1600" kern="0" spc="-133" dirty="0">
              <a:ln w="3175">
                <a:noFill/>
              </a:ln>
              <a:solidFill>
                <a:schemeClr val="accent6">
                  <a:lumMod val="75000"/>
                </a:schemeClr>
              </a:solidFill>
              <a:latin typeface="Calibri" panose="020F0502020204030204" pitchFamily="34" charset="0"/>
            </a:endParaRPr>
          </a:p>
        </p:txBody>
      </p:sp>
      <p:sp>
        <p:nvSpPr>
          <p:cNvPr id="61" name="TextBox 60">
            <a:extLst>
              <a:ext uri="{FF2B5EF4-FFF2-40B4-BE49-F238E27FC236}">
                <a16:creationId xmlns:a16="http://schemas.microsoft.com/office/drawing/2014/main" id="{4EA7F807-3F44-463A-A983-8E7E2E96CAD8}"/>
              </a:ext>
            </a:extLst>
          </p:cNvPr>
          <p:cNvSpPr txBox="1"/>
          <p:nvPr/>
        </p:nvSpPr>
        <p:spPr>
          <a:xfrm>
            <a:off x="4809540" y="5848109"/>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1-0012-0052</a:t>
            </a:r>
            <a:endParaRPr lang="en-US" sz="1600" kern="0" spc="-133" dirty="0">
              <a:ln w="3175">
                <a:noFill/>
              </a:ln>
              <a:solidFill>
                <a:srgbClr val="00B050"/>
              </a:solidFill>
              <a:latin typeface="Calibri" panose="020F0502020204030204" pitchFamily="34" charset="0"/>
            </a:endParaRPr>
          </a:p>
        </p:txBody>
      </p:sp>
      <p:sp>
        <p:nvSpPr>
          <p:cNvPr id="62" name="TextBox 61">
            <a:extLst>
              <a:ext uri="{FF2B5EF4-FFF2-40B4-BE49-F238E27FC236}">
                <a16:creationId xmlns:a16="http://schemas.microsoft.com/office/drawing/2014/main" id="{2D5660F4-DDAE-4BF6-B573-69F2949C3F2B}"/>
              </a:ext>
            </a:extLst>
          </p:cNvPr>
          <p:cNvSpPr txBox="1"/>
          <p:nvPr/>
        </p:nvSpPr>
        <p:spPr>
          <a:xfrm>
            <a:off x="7452068" y="2814391"/>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1-0013-0020</a:t>
            </a:r>
            <a:endParaRPr lang="en-US" sz="1600" kern="0" spc="-133" dirty="0">
              <a:ln w="3175">
                <a:noFill/>
              </a:ln>
              <a:solidFill>
                <a:schemeClr val="accent6">
                  <a:lumMod val="75000"/>
                </a:schemeClr>
              </a:solidFill>
              <a:latin typeface="Calibri" panose="020F0502020204030204" pitchFamily="34" charset="0"/>
            </a:endParaRPr>
          </a:p>
        </p:txBody>
      </p:sp>
      <p:sp>
        <p:nvSpPr>
          <p:cNvPr id="63" name="TextBox 62">
            <a:extLst>
              <a:ext uri="{FF2B5EF4-FFF2-40B4-BE49-F238E27FC236}">
                <a16:creationId xmlns:a16="http://schemas.microsoft.com/office/drawing/2014/main" id="{09CCD518-A47A-4CEF-8FBD-A569ED515F18}"/>
              </a:ext>
            </a:extLst>
          </p:cNvPr>
          <p:cNvSpPr txBox="1"/>
          <p:nvPr/>
        </p:nvSpPr>
        <p:spPr>
          <a:xfrm>
            <a:off x="7422001" y="3687345"/>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1-0013-0041</a:t>
            </a:r>
            <a:endParaRPr lang="en-US" sz="1600" kern="0" spc="-133" dirty="0">
              <a:ln w="3175">
                <a:noFill/>
              </a:ln>
              <a:solidFill>
                <a:srgbClr val="00B050"/>
              </a:solidFill>
              <a:latin typeface="Calibri" panose="020F0502020204030204" pitchFamily="34" charset="0"/>
            </a:endParaRPr>
          </a:p>
        </p:txBody>
      </p:sp>
      <p:sp>
        <p:nvSpPr>
          <p:cNvPr id="64" name="TextBox 63">
            <a:extLst>
              <a:ext uri="{FF2B5EF4-FFF2-40B4-BE49-F238E27FC236}">
                <a16:creationId xmlns:a16="http://schemas.microsoft.com/office/drawing/2014/main" id="{A891528D-B3C6-413F-B22E-7390204E07AF}"/>
              </a:ext>
            </a:extLst>
          </p:cNvPr>
          <p:cNvSpPr txBox="1"/>
          <p:nvPr/>
        </p:nvSpPr>
        <p:spPr>
          <a:xfrm>
            <a:off x="7422001" y="4748257"/>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chemeClr val="accent6">
                    <a:lumMod val="75000"/>
                  </a:schemeClr>
                </a:solidFill>
                <a:latin typeface="Calibri" panose="020F0502020204030204" pitchFamily="34" charset="0"/>
              </a:rPr>
              <a:t>1-0012-0007</a:t>
            </a:r>
            <a:endParaRPr lang="en-US" sz="1600" kern="0" spc="-133" dirty="0">
              <a:ln w="3175">
                <a:noFill/>
              </a:ln>
              <a:solidFill>
                <a:schemeClr val="accent6">
                  <a:lumMod val="75000"/>
                </a:schemeClr>
              </a:solidFill>
              <a:latin typeface="Calibri" panose="020F0502020204030204" pitchFamily="34" charset="0"/>
            </a:endParaRPr>
          </a:p>
        </p:txBody>
      </p:sp>
      <p:sp>
        <p:nvSpPr>
          <p:cNvPr id="65" name="TextBox 64">
            <a:extLst>
              <a:ext uri="{FF2B5EF4-FFF2-40B4-BE49-F238E27FC236}">
                <a16:creationId xmlns:a16="http://schemas.microsoft.com/office/drawing/2014/main" id="{018E0100-094F-44E5-96F3-31AF87E16244}"/>
              </a:ext>
            </a:extLst>
          </p:cNvPr>
          <p:cNvSpPr txBox="1"/>
          <p:nvPr/>
        </p:nvSpPr>
        <p:spPr>
          <a:xfrm>
            <a:off x="7453770" y="5829018"/>
            <a:ext cx="1477266" cy="379656"/>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sz="1867" kern="0" spc="-133" dirty="0">
                <a:ln w="3175">
                  <a:noFill/>
                </a:ln>
                <a:solidFill>
                  <a:srgbClr val="00B050"/>
                </a:solidFill>
                <a:latin typeface="Calibri" panose="020F0502020204030204" pitchFamily="34" charset="0"/>
              </a:rPr>
              <a:t>1-0012-0017</a:t>
            </a:r>
            <a:endParaRPr lang="en-US" sz="1600" kern="0" spc="-133" dirty="0">
              <a:ln w="3175">
                <a:noFill/>
              </a:ln>
              <a:solidFill>
                <a:srgbClr val="00B050"/>
              </a:solidFill>
              <a:latin typeface="Calibri" panose="020F0502020204030204" pitchFamily="34" charset="0"/>
            </a:endParaRPr>
          </a:p>
        </p:txBody>
      </p:sp>
      <p:sp>
        <p:nvSpPr>
          <p:cNvPr id="69" name="TextBox 68">
            <a:extLst>
              <a:ext uri="{FF2B5EF4-FFF2-40B4-BE49-F238E27FC236}">
                <a16:creationId xmlns:a16="http://schemas.microsoft.com/office/drawing/2014/main" id="{1B87051E-D869-4D74-A73C-C4763C5E8066}"/>
              </a:ext>
            </a:extLst>
          </p:cNvPr>
          <p:cNvSpPr txBox="1"/>
          <p:nvPr/>
        </p:nvSpPr>
        <p:spPr>
          <a:xfrm>
            <a:off x="9696097" y="2843136"/>
            <a:ext cx="2438387" cy="1538883"/>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kern="0" spc="-133" dirty="0">
                <a:ln w="3175">
                  <a:noFill/>
                </a:ln>
                <a:solidFill>
                  <a:schemeClr val="bg1"/>
                </a:solidFill>
                <a:latin typeface="Calibri" panose="020F0502020204030204" pitchFamily="34" charset="0"/>
              </a:rPr>
              <a:t>2 ACH:  2,250 ft</a:t>
            </a:r>
            <a:r>
              <a:rPr lang="en-US" kern="0" spc="-133" baseline="30000" dirty="0">
                <a:ln w="3175">
                  <a:noFill/>
                </a:ln>
                <a:solidFill>
                  <a:schemeClr val="bg1"/>
                </a:solidFill>
                <a:latin typeface="Calibri" panose="020F0502020204030204" pitchFamily="34" charset="0"/>
              </a:rPr>
              <a:t>2</a:t>
            </a:r>
          </a:p>
          <a:p>
            <a:pPr algn="ctr"/>
            <a:r>
              <a:rPr lang="en-US" sz="2400" b="1" kern="0" spc="-133" dirty="0">
                <a:ln w="3175">
                  <a:noFill/>
                </a:ln>
                <a:solidFill>
                  <a:srgbClr val="FF0000"/>
                </a:solidFill>
                <a:latin typeface="Calibri" panose="020F0502020204030204" pitchFamily="34" charset="0"/>
              </a:rPr>
              <a:t>4 ACH:  1,125 ft</a:t>
            </a:r>
            <a:r>
              <a:rPr lang="en-US" sz="2400" b="1" kern="0" spc="-133" baseline="30000" dirty="0">
                <a:ln w="3175">
                  <a:noFill/>
                </a:ln>
                <a:solidFill>
                  <a:srgbClr val="FF0000"/>
                </a:solidFill>
                <a:latin typeface="Calibri" panose="020F0502020204030204" pitchFamily="34" charset="0"/>
              </a:rPr>
              <a:t>2</a:t>
            </a:r>
            <a:endParaRPr lang="en-US" sz="2400" b="1" kern="0" spc="-133" dirty="0">
              <a:ln w="3175">
                <a:noFill/>
              </a:ln>
              <a:solidFill>
                <a:srgbClr val="FF0000"/>
              </a:solidFill>
              <a:latin typeface="Calibri" panose="020F0502020204030204" pitchFamily="34" charset="0"/>
            </a:endParaRPr>
          </a:p>
          <a:p>
            <a:pPr algn="ctr"/>
            <a:r>
              <a:rPr lang="en-US" kern="0" spc="-133" dirty="0">
                <a:ln w="3175">
                  <a:noFill/>
                </a:ln>
                <a:solidFill>
                  <a:schemeClr val="bg1"/>
                </a:solidFill>
                <a:latin typeface="Calibri" panose="020F0502020204030204" pitchFamily="34" charset="0"/>
              </a:rPr>
              <a:t>6 ACH:  750 ft</a:t>
            </a:r>
            <a:r>
              <a:rPr lang="en-US" kern="0" spc="-133" baseline="30000" dirty="0">
                <a:ln w="3175">
                  <a:noFill/>
                </a:ln>
                <a:solidFill>
                  <a:schemeClr val="bg1"/>
                </a:solidFill>
                <a:latin typeface="Calibri" panose="020F0502020204030204" pitchFamily="34" charset="0"/>
              </a:rPr>
              <a:t>2</a:t>
            </a:r>
          </a:p>
          <a:p>
            <a:pPr algn="ctr"/>
            <a:r>
              <a:rPr lang="en-US" kern="0" spc="-133" baseline="30000" dirty="0">
                <a:ln w="3175">
                  <a:noFill/>
                </a:ln>
                <a:solidFill>
                  <a:schemeClr val="bg1"/>
                </a:solidFill>
                <a:latin typeface="Calibri" panose="020F0502020204030204" pitchFamily="34" charset="0"/>
              </a:rPr>
              <a:t>(based on 8ft ceiling)</a:t>
            </a:r>
            <a:endParaRPr lang="en-US" kern="0" spc="-133" dirty="0">
              <a:ln w="3175">
                <a:noFill/>
              </a:ln>
              <a:solidFill>
                <a:schemeClr val="bg1"/>
              </a:solidFill>
              <a:latin typeface="Calibri" panose="020F0502020204030204" pitchFamily="34" charset="0"/>
            </a:endParaRPr>
          </a:p>
          <a:p>
            <a:pPr algn="ctr"/>
            <a:endParaRPr lang="en-US" sz="1600" kern="0" spc="-133" dirty="0">
              <a:ln w="3175">
                <a:noFill/>
              </a:ln>
              <a:solidFill>
                <a:schemeClr val="bg1"/>
              </a:solidFill>
              <a:latin typeface="Calibri" panose="020F0502020204030204" pitchFamily="34" charset="0"/>
            </a:endParaRPr>
          </a:p>
        </p:txBody>
      </p:sp>
      <p:sp>
        <p:nvSpPr>
          <p:cNvPr id="70" name="TextBox 69">
            <a:extLst>
              <a:ext uri="{FF2B5EF4-FFF2-40B4-BE49-F238E27FC236}">
                <a16:creationId xmlns:a16="http://schemas.microsoft.com/office/drawing/2014/main" id="{F1CF9779-6B06-4FFB-92C4-82B997B02B68}"/>
              </a:ext>
            </a:extLst>
          </p:cNvPr>
          <p:cNvSpPr txBox="1"/>
          <p:nvPr/>
        </p:nvSpPr>
        <p:spPr>
          <a:xfrm>
            <a:off x="9702805" y="4919780"/>
            <a:ext cx="2438387" cy="1538883"/>
          </a:xfrm>
          <a:prstGeom prst="rect">
            <a:avLst/>
          </a:prstGeom>
          <a:noFill/>
          <a:ln>
            <a:noFill/>
          </a:ln>
          <a:effectLst>
            <a:outerShdw blurRad="50800" dist="38100" dir="8100000" algn="tr" rotWithShape="0">
              <a:prstClr val="black">
                <a:alpha val="40000"/>
              </a:prstClr>
            </a:outerShdw>
          </a:effectLst>
        </p:spPr>
        <p:txBody>
          <a:bodyPr wrap="square" rtlCol="0" anchor="ctr">
            <a:spAutoFit/>
          </a:bodyPr>
          <a:lstStyle/>
          <a:p>
            <a:pPr algn="ctr"/>
            <a:r>
              <a:rPr lang="en-US" kern="0" spc="-133" dirty="0">
                <a:ln w="3175">
                  <a:noFill/>
                </a:ln>
                <a:solidFill>
                  <a:schemeClr val="bg1"/>
                </a:solidFill>
                <a:latin typeface="Calibri" panose="020F0502020204030204" pitchFamily="34" charset="0"/>
              </a:rPr>
              <a:t>2 ACH:  3,750 ft</a:t>
            </a:r>
            <a:r>
              <a:rPr lang="en-US" kern="0" spc="-133" baseline="30000" dirty="0">
                <a:ln w="3175">
                  <a:noFill/>
                </a:ln>
                <a:solidFill>
                  <a:schemeClr val="bg1"/>
                </a:solidFill>
                <a:latin typeface="Calibri" panose="020F0502020204030204" pitchFamily="34" charset="0"/>
              </a:rPr>
              <a:t>2</a:t>
            </a:r>
          </a:p>
          <a:p>
            <a:pPr algn="ctr"/>
            <a:r>
              <a:rPr lang="en-US" sz="2400" b="1" kern="0" spc="-133" dirty="0">
                <a:ln w="3175">
                  <a:noFill/>
                </a:ln>
                <a:solidFill>
                  <a:srgbClr val="FF0000"/>
                </a:solidFill>
                <a:latin typeface="Calibri" panose="020F0502020204030204" pitchFamily="34" charset="0"/>
              </a:rPr>
              <a:t>4 ACH:  1,850 ft</a:t>
            </a:r>
            <a:r>
              <a:rPr lang="en-US" sz="2400" b="1" kern="0" spc="-133" baseline="30000" dirty="0">
                <a:ln w="3175">
                  <a:noFill/>
                </a:ln>
                <a:solidFill>
                  <a:srgbClr val="FF0000"/>
                </a:solidFill>
                <a:latin typeface="Calibri" panose="020F0502020204030204" pitchFamily="34" charset="0"/>
              </a:rPr>
              <a:t>2</a:t>
            </a:r>
            <a:endParaRPr lang="en-US" sz="2400" b="1" kern="0" spc="-133" dirty="0">
              <a:ln w="3175">
                <a:noFill/>
              </a:ln>
              <a:solidFill>
                <a:srgbClr val="FF0000"/>
              </a:solidFill>
              <a:latin typeface="Calibri" panose="020F0502020204030204" pitchFamily="34" charset="0"/>
            </a:endParaRPr>
          </a:p>
          <a:p>
            <a:pPr algn="ctr"/>
            <a:r>
              <a:rPr lang="en-US" kern="0" spc="-133" dirty="0">
                <a:ln w="3175">
                  <a:noFill/>
                </a:ln>
                <a:solidFill>
                  <a:schemeClr val="bg1"/>
                </a:solidFill>
                <a:latin typeface="Calibri" panose="020F0502020204030204" pitchFamily="34" charset="0"/>
              </a:rPr>
              <a:t>6 ACH:  1,250 ft</a:t>
            </a:r>
            <a:r>
              <a:rPr lang="en-US" kern="0" spc="-133" baseline="30000" dirty="0">
                <a:ln w="3175">
                  <a:noFill/>
                </a:ln>
                <a:solidFill>
                  <a:schemeClr val="bg1"/>
                </a:solidFill>
                <a:latin typeface="Calibri" panose="020F0502020204030204" pitchFamily="34" charset="0"/>
              </a:rPr>
              <a:t>2</a:t>
            </a:r>
          </a:p>
          <a:p>
            <a:pPr algn="ctr"/>
            <a:r>
              <a:rPr lang="en-US" kern="0" spc="-133" baseline="30000" dirty="0">
                <a:ln w="3175">
                  <a:noFill/>
                </a:ln>
                <a:solidFill>
                  <a:schemeClr val="bg1"/>
                </a:solidFill>
                <a:latin typeface="Calibri" panose="020F0502020204030204" pitchFamily="34" charset="0"/>
              </a:rPr>
              <a:t>(based on 8ft ceiling)</a:t>
            </a:r>
            <a:endParaRPr lang="en-US" kern="0" spc="-133" dirty="0">
              <a:ln w="3175">
                <a:noFill/>
              </a:ln>
              <a:solidFill>
                <a:schemeClr val="bg1"/>
              </a:solidFill>
              <a:latin typeface="Calibri" panose="020F0502020204030204" pitchFamily="34" charset="0"/>
            </a:endParaRPr>
          </a:p>
          <a:p>
            <a:pPr algn="ctr"/>
            <a:endParaRPr lang="en-US" sz="1600" kern="0" spc="-133" dirty="0">
              <a:ln w="3175">
                <a:noFill/>
              </a:ln>
              <a:solidFill>
                <a:schemeClr val="bg1"/>
              </a:solidFill>
              <a:latin typeface="Calibri" panose="020F0502020204030204" pitchFamily="34" charset="0"/>
            </a:endParaRPr>
          </a:p>
        </p:txBody>
      </p:sp>
      <p:pic>
        <p:nvPicPr>
          <p:cNvPr id="3080" name="Picture 8">
            <a:extLst>
              <a:ext uri="{FF2B5EF4-FFF2-40B4-BE49-F238E27FC236}">
                <a16:creationId xmlns:a16="http://schemas.microsoft.com/office/drawing/2014/main" id="{59C76B5A-C41A-45E5-9110-D74AC4806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0" y="4589636"/>
            <a:ext cx="1132235" cy="22375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576493F3-4EB6-4A65-8926-8258C7012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81" y="2664107"/>
            <a:ext cx="873063" cy="175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422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1+#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1+#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1+#ppt_w/2"/>
                                          </p:val>
                                        </p:tav>
                                        <p:tav tm="100000">
                                          <p:val>
                                            <p:strVal val="#ppt_x"/>
                                          </p:val>
                                        </p:tav>
                                      </p:tavLst>
                                    </p:anim>
                                    <p:anim calcmode="lin" valueType="num">
                                      <p:cBhvr additive="base">
                                        <p:cTn id="36"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80"/>
                                        </p:tgtEl>
                                        <p:attrNameLst>
                                          <p:attrName>style.visibility</p:attrName>
                                        </p:attrNameLst>
                                      </p:cBhvr>
                                      <p:to>
                                        <p:strVal val="visible"/>
                                      </p:to>
                                    </p:set>
                                    <p:animEffect transition="in" filter="fade">
                                      <p:cBhvr>
                                        <p:cTn id="41" dur="500"/>
                                        <p:tgtEl>
                                          <p:spTgt spid="308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082"/>
                                        </p:tgtEl>
                                        <p:attrNameLst>
                                          <p:attrName>style.visibility</p:attrName>
                                        </p:attrNameLst>
                                      </p:cBhvr>
                                      <p:to>
                                        <p:strVal val="visible"/>
                                      </p:to>
                                    </p:set>
                                    <p:animEffect transition="in" filter="fade">
                                      <p:cBhvr>
                                        <p:cTn id="61" dur="500"/>
                                        <p:tgtEl>
                                          <p:spTgt spid="30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fade">
                                      <p:cBhvr>
                                        <p:cTn id="73" dur="500"/>
                                        <p:tgtEl>
                                          <p:spTgt spid="6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par>
                                <p:cTn id="82" presetID="10"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500"/>
                                        <p:tgtEl>
                                          <p:spTgt spid="5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500"/>
                                        <p:tgtEl>
                                          <p:spTgt spid="5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fade">
                                      <p:cBhvr>
                                        <p:cTn id="108" dur="500"/>
                                        <p:tgtEl>
                                          <p:spTgt spid="6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0"/>
                                        </p:tgtEl>
                                        <p:attrNameLst>
                                          <p:attrName>style.visibility</p:attrName>
                                        </p:attrNameLst>
                                      </p:cBhvr>
                                      <p:to>
                                        <p:strVal val="visible"/>
                                      </p:to>
                                    </p:set>
                                    <p:animEffect transition="in" filter="fade">
                                      <p:cBhvr>
                                        <p:cTn id="1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1" grpId="0"/>
      <p:bldP spid="34" grpId="0"/>
      <p:bldP spid="53" grpId="0"/>
      <p:bldP spid="55" grpId="0"/>
      <p:bldP spid="56" grpId="0"/>
      <p:bldP spid="57" grpId="0"/>
      <p:bldP spid="58" grpId="0"/>
      <p:bldP spid="59" grpId="0"/>
      <p:bldP spid="60" grpId="0"/>
      <p:bldP spid="61" grpId="0"/>
      <p:bldP spid="62" grpId="0"/>
      <p:bldP spid="63" grpId="0"/>
      <p:bldP spid="64" grpId="0"/>
      <p:bldP spid="65" grpId="0"/>
      <p:bldP spid="69"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A54EE-316A-4D97-B3CB-6C418F4B0B64}"/>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6" name="Rectangle 5">
            <a:extLst>
              <a:ext uri="{FF2B5EF4-FFF2-40B4-BE49-F238E27FC236}">
                <a16:creationId xmlns:a16="http://schemas.microsoft.com/office/drawing/2014/main" id="{FB7B0E6E-F848-4132-8029-8114A66CAB67}"/>
              </a:ext>
            </a:extLst>
          </p:cNvPr>
          <p:cNvSpPr/>
          <p:nvPr/>
        </p:nvSpPr>
        <p:spPr>
          <a:xfrm>
            <a:off x="6299200" y="177804"/>
            <a:ext cx="5892800" cy="8994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pic>
        <p:nvPicPr>
          <p:cNvPr id="4098" name="Picture 2">
            <a:extLst>
              <a:ext uri="{FF2B5EF4-FFF2-40B4-BE49-F238E27FC236}">
                <a16:creationId xmlns:a16="http://schemas.microsoft.com/office/drawing/2014/main" id="{607D4067-7159-4768-A3CD-4810EA2DA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49" y="2145596"/>
            <a:ext cx="25336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789BF45-72E0-440E-8B28-11181A32E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961" y="1663965"/>
            <a:ext cx="2533651" cy="407042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D3F5AA0-9DC2-4079-9192-30CE61A9EFD2}"/>
              </a:ext>
            </a:extLst>
          </p:cNvPr>
          <p:cNvSpPr>
            <a:spLocks noGrp="1"/>
          </p:cNvSpPr>
          <p:nvPr>
            <p:ph idx="1"/>
          </p:nvPr>
        </p:nvSpPr>
        <p:spPr>
          <a:xfrm>
            <a:off x="1320799" y="5574597"/>
            <a:ext cx="4089399" cy="933451"/>
          </a:xfrm>
        </p:spPr>
        <p:txBody>
          <a:bodyPr>
            <a:normAutofit fontScale="70000" lnSpcReduction="20000"/>
          </a:bodyPr>
          <a:lstStyle/>
          <a:p>
            <a:pPr marL="0" indent="0" algn="ctr">
              <a:buNone/>
            </a:pPr>
            <a:r>
              <a:rPr lang="en-CA" sz="3200" b="1" dirty="0">
                <a:solidFill>
                  <a:schemeClr val="bg1"/>
                </a:solidFill>
              </a:rPr>
              <a:t>AF400</a:t>
            </a:r>
          </a:p>
          <a:p>
            <a:pPr marL="609585" lvl="1" indent="0">
              <a:buNone/>
            </a:pPr>
            <a:r>
              <a:rPr lang="en-CA" sz="5200" b="1" dirty="0">
                <a:solidFill>
                  <a:srgbClr val="FF0000"/>
                </a:solidFill>
              </a:rPr>
              <a:t>30”h</a:t>
            </a:r>
            <a:r>
              <a:rPr lang="en-CA" sz="3200" dirty="0">
                <a:solidFill>
                  <a:schemeClr val="bg1"/>
                </a:solidFill>
              </a:rPr>
              <a:t> x 13”w x 16”d</a:t>
            </a:r>
          </a:p>
          <a:p>
            <a:pPr marL="0" indent="0">
              <a:buNone/>
            </a:pPr>
            <a:endParaRPr lang="en-CA" sz="3200" dirty="0"/>
          </a:p>
        </p:txBody>
      </p:sp>
      <p:sp>
        <p:nvSpPr>
          <p:cNvPr id="10" name="Content Placeholder 2">
            <a:extLst>
              <a:ext uri="{FF2B5EF4-FFF2-40B4-BE49-F238E27FC236}">
                <a16:creationId xmlns:a16="http://schemas.microsoft.com/office/drawing/2014/main" id="{5DC47497-6C11-443C-8338-8BD45EAC250D}"/>
              </a:ext>
            </a:extLst>
          </p:cNvPr>
          <p:cNvSpPr txBox="1">
            <a:spLocks/>
          </p:cNvSpPr>
          <p:nvPr/>
        </p:nvSpPr>
        <p:spPr>
          <a:xfrm>
            <a:off x="6781804" y="5586593"/>
            <a:ext cx="4089399" cy="933451"/>
          </a:xfrm>
          <a:prstGeom prst="rect">
            <a:avLst/>
          </a:prstGeom>
        </p:spPr>
        <p:txBody>
          <a:bodyPr vert="horz" lIns="91440" tIns="45720" rIns="91440" bIns="45720" rtlCol="0">
            <a:normAutofit fontScale="70000" lnSpcReduction="20000"/>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CA" sz="3200" b="1" dirty="0">
                <a:solidFill>
                  <a:schemeClr val="bg1"/>
                </a:solidFill>
              </a:rPr>
              <a:t>AF400m</a:t>
            </a:r>
          </a:p>
          <a:p>
            <a:pPr marL="609585" lvl="1" indent="0">
              <a:buFont typeface="Arial" pitchFamily="34" charset="0"/>
              <a:buNone/>
            </a:pPr>
            <a:r>
              <a:rPr lang="en-CA" sz="5200" b="1" dirty="0">
                <a:solidFill>
                  <a:srgbClr val="FF0000"/>
                </a:solidFill>
              </a:rPr>
              <a:t>23”h</a:t>
            </a:r>
            <a:r>
              <a:rPr lang="en-CA" sz="3200" dirty="0">
                <a:solidFill>
                  <a:schemeClr val="bg1"/>
                </a:solidFill>
              </a:rPr>
              <a:t> x 13”w x 16”d</a:t>
            </a:r>
          </a:p>
          <a:p>
            <a:pPr marL="0" indent="0">
              <a:buFont typeface="Arial" pitchFamily="34" charset="0"/>
              <a:buNone/>
            </a:pPr>
            <a:endParaRPr lang="en-CA" sz="3200" dirty="0"/>
          </a:p>
        </p:txBody>
      </p:sp>
      <p:sp>
        <p:nvSpPr>
          <p:cNvPr id="11" name="Content Placeholder 2">
            <a:extLst>
              <a:ext uri="{FF2B5EF4-FFF2-40B4-BE49-F238E27FC236}">
                <a16:creationId xmlns:a16="http://schemas.microsoft.com/office/drawing/2014/main" id="{FD3F2928-F75D-4906-9FC8-9EDFDC2A3794}"/>
              </a:ext>
            </a:extLst>
          </p:cNvPr>
          <p:cNvSpPr txBox="1">
            <a:spLocks/>
          </p:cNvSpPr>
          <p:nvPr/>
        </p:nvSpPr>
        <p:spPr>
          <a:xfrm>
            <a:off x="1589086" y="1077300"/>
            <a:ext cx="4089399" cy="933451"/>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CA" sz="3200" b="1" u="sng" dirty="0">
                <a:solidFill>
                  <a:schemeClr val="bg1"/>
                </a:solidFill>
              </a:rPr>
              <a:t>Industrial</a:t>
            </a:r>
            <a:endParaRPr lang="en-CA" sz="3200" dirty="0">
              <a:solidFill>
                <a:schemeClr val="bg1"/>
              </a:solidFill>
            </a:endParaRPr>
          </a:p>
          <a:p>
            <a:pPr marL="0" indent="0">
              <a:buFont typeface="Arial" pitchFamily="34" charset="0"/>
              <a:buNone/>
            </a:pPr>
            <a:endParaRPr lang="en-CA" sz="3200" dirty="0"/>
          </a:p>
        </p:txBody>
      </p:sp>
      <p:sp>
        <p:nvSpPr>
          <p:cNvPr id="12" name="Content Placeholder 2">
            <a:extLst>
              <a:ext uri="{FF2B5EF4-FFF2-40B4-BE49-F238E27FC236}">
                <a16:creationId xmlns:a16="http://schemas.microsoft.com/office/drawing/2014/main" id="{44CE68BB-A623-4B85-953B-E58836538B1A}"/>
              </a:ext>
            </a:extLst>
          </p:cNvPr>
          <p:cNvSpPr txBox="1">
            <a:spLocks/>
          </p:cNvSpPr>
          <p:nvPr/>
        </p:nvSpPr>
        <p:spPr>
          <a:xfrm>
            <a:off x="6937374" y="1554525"/>
            <a:ext cx="4089399" cy="933451"/>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CA" sz="3200" b="1" u="sng" dirty="0">
                <a:solidFill>
                  <a:schemeClr val="bg1"/>
                </a:solidFill>
              </a:rPr>
              <a:t>Healthcare</a:t>
            </a:r>
            <a:endParaRPr lang="en-CA" sz="3200" dirty="0">
              <a:solidFill>
                <a:schemeClr val="bg1"/>
              </a:solidFill>
            </a:endParaRPr>
          </a:p>
          <a:p>
            <a:pPr marL="0" indent="0">
              <a:buFont typeface="Arial" pitchFamily="34" charset="0"/>
              <a:buNone/>
            </a:pPr>
            <a:endParaRPr lang="en-CA" sz="3200" dirty="0"/>
          </a:p>
        </p:txBody>
      </p:sp>
      <p:sp>
        <p:nvSpPr>
          <p:cNvPr id="13" name="Content Placeholder 2">
            <a:extLst>
              <a:ext uri="{FF2B5EF4-FFF2-40B4-BE49-F238E27FC236}">
                <a16:creationId xmlns:a16="http://schemas.microsoft.com/office/drawing/2014/main" id="{FE73C492-2A59-45F2-8D17-FCEBFE185D9C}"/>
              </a:ext>
            </a:extLst>
          </p:cNvPr>
          <p:cNvSpPr txBox="1">
            <a:spLocks/>
          </p:cNvSpPr>
          <p:nvPr/>
        </p:nvSpPr>
        <p:spPr>
          <a:xfrm>
            <a:off x="-723901" y="3232451"/>
            <a:ext cx="4089399" cy="933451"/>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CA" sz="3200" dirty="0">
                <a:solidFill>
                  <a:schemeClr val="bg1"/>
                </a:solidFill>
              </a:rPr>
              <a:t>3-Stage</a:t>
            </a:r>
          </a:p>
          <a:p>
            <a:pPr marL="0" indent="0">
              <a:buFont typeface="Arial" pitchFamily="34" charset="0"/>
              <a:buNone/>
            </a:pPr>
            <a:endParaRPr lang="en-CA" sz="3200" dirty="0"/>
          </a:p>
        </p:txBody>
      </p:sp>
      <p:sp>
        <p:nvSpPr>
          <p:cNvPr id="14" name="Content Placeholder 2">
            <a:extLst>
              <a:ext uri="{FF2B5EF4-FFF2-40B4-BE49-F238E27FC236}">
                <a16:creationId xmlns:a16="http://schemas.microsoft.com/office/drawing/2014/main" id="{F02FEB66-BD5C-4CB3-8602-D3D66BF787DF}"/>
              </a:ext>
            </a:extLst>
          </p:cNvPr>
          <p:cNvSpPr txBox="1">
            <a:spLocks/>
          </p:cNvSpPr>
          <p:nvPr/>
        </p:nvSpPr>
        <p:spPr>
          <a:xfrm>
            <a:off x="8974137" y="3232451"/>
            <a:ext cx="4089399" cy="933451"/>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CA" sz="3200" dirty="0">
                <a:solidFill>
                  <a:schemeClr val="bg1"/>
                </a:solidFill>
              </a:rPr>
              <a:t>2-Stage</a:t>
            </a:r>
          </a:p>
          <a:p>
            <a:pPr marL="0" indent="0">
              <a:buFont typeface="Arial" pitchFamily="34" charset="0"/>
              <a:buNone/>
            </a:pPr>
            <a:endParaRPr lang="en-CA" sz="3200" dirty="0"/>
          </a:p>
        </p:txBody>
      </p:sp>
    </p:spTree>
    <p:extLst>
      <p:ext uri="{BB962C8B-B14F-4D97-AF65-F5344CB8AC3E}">
        <p14:creationId xmlns:p14="http://schemas.microsoft.com/office/powerpoint/2010/main" val="3151356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0"/>
                                        <p:tgtEl>
                                          <p:spTgt spid="10">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40305F-53C0-41AB-A340-581D8984E249}"/>
              </a:ext>
            </a:extLst>
          </p:cNvPr>
          <p:cNvSpPr>
            <a:spLocks noGrp="1"/>
          </p:cNvSpPr>
          <p:nvPr>
            <p:ph idx="1"/>
          </p:nvPr>
        </p:nvSpPr>
        <p:spPr>
          <a:xfrm>
            <a:off x="755374" y="1623856"/>
            <a:ext cx="10810813" cy="4773561"/>
          </a:xfrm>
        </p:spPr>
        <p:txBody>
          <a:bodyPr>
            <a:normAutofit/>
          </a:bodyPr>
          <a:lstStyle/>
          <a:p>
            <a:pPr marL="0" indent="0">
              <a:buNone/>
            </a:pPr>
            <a:r>
              <a:rPr lang="en-CA" sz="3200" b="1" u="sng" dirty="0">
                <a:solidFill>
                  <a:schemeClr val="bg1"/>
                </a:solidFill>
              </a:rPr>
              <a:t>Notes</a:t>
            </a:r>
          </a:p>
          <a:p>
            <a:pPr lvl="1">
              <a:buFontTx/>
              <a:buChar char="-"/>
            </a:pPr>
            <a:endParaRPr lang="en-CA" sz="3200" dirty="0">
              <a:solidFill>
                <a:schemeClr val="bg1"/>
              </a:solidFill>
            </a:endParaRPr>
          </a:p>
          <a:p>
            <a:pPr lvl="1">
              <a:buFontTx/>
              <a:buChar char="-"/>
            </a:pPr>
            <a:r>
              <a:rPr lang="en-CA" sz="3200" dirty="0">
                <a:solidFill>
                  <a:schemeClr val="bg1"/>
                </a:solidFill>
              </a:rPr>
              <a:t>AF1000  and AF2000 available with UV light</a:t>
            </a:r>
          </a:p>
          <a:p>
            <a:pPr lvl="1">
              <a:buFontTx/>
              <a:buChar char="-"/>
            </a:pPr>
            <a:r>
              <a:rPr lang="en-CA" sz="3200" dirty="0">
                <a:solidFill>
                  <a:schemeClr val="bg1"/>
                </a:solidFill>
              </a:rPr>
              <a:t>AF2000 silencer option available </a:t>
            </a:r>
          </a:p>
          <a:p>
            <a:pPr lvl="1">
              <a:buFontTx/>
              <a:buChar char="-"/>
            </a:pPr>
            <a:r>
              <a:rPr lang="en-CA" sz="3200" dirty="0">
                <a:solidFill>
                  <a:schemeClr val="bg1"/>
                </a:solidFill>
              </a:rPr>
              <a:t>AF1000 and AF2000 available in heavy odor/VOC configuration</a:t>
            </a:r>
          </a:p>
          <a:p>
            <a:pPr lvl="1">
              <a:buFontTx/>
              <a:buChar char="-"/>
            </a:pPr>
            <a:r>
              <a:rPr lang="en-CA" sz="3200" dirty="0">
                <a:solidFill>
                  <a:schemeClr val="bg1"/>
                </a:solidFill>
              </a:rPr>
              <a:t>All units have negative pressure/isolation room option</a:t>
            </a:r>
          </a:p>
          <a:p>
            <a:pPr marL="0" indent="0">
              <a:buNone/>
            </a:pPr>
            <a:endParaRPr lang="en-CA" sz="3200" b="1" u="sng" dirty="0">
              <a:solidFill>
                <a:schemeClr val="bg1"/>
              </a:solidFill>
            </a:endParaRPr>
          </a:p>
          <a:p>
            <a:pPr marL="0" indent="0">
              <a:buNone/>
            </a:pPr>
            <a:endParaRPr lang="en-CA" sz="3200" dirty="0"/>
          </a:p>
        </p:txBody>
      </p:sp>
      <p:pic>
        <p:nvPicPr>
          <p:cNvPr id="5" name="Picture 4">
            <a:extLst>
              <a:ext uri="{FF2B5EF4-FFF2-40B4-BE49-F238E27FC236}">
                <a16:creationId xmlns:a16="http://schemas.microsoft.com/office/drawing/2014/main" id="{B73A54EE-316A-4D97-B3CB-6C418F4B0B64}"/>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1602" y="177803"/>
            <a:ext cx="1828799" cy="536752"/>
          </a:xfrm>
          <a:prstGeom prst="rect">
            <a:avLst/>
          </a:prstGeom>
        </p:spPr>
      </p:pic>
      <p:sp>
        <p:nvSpPr>
          <p:cNvPr id="6" name="Rectangle 5">
            <a:extLst>
              <a:ext uri="{FF2B5EF4-FFF2-40B4-BE49-F238E27FC236}">
                <a16:creationId xmlns:a16="http://schemas.microsoft.com/office/drawing/2014/main" id="{FB7B0E6E-F848-4132-8029-8114A66CAB67}"/>
              </a:ext>
            </a:extLst>
          </p:cNvPr>
          <p:cNvSpPr/>
          <p:nvPr/>
        </p:nvSpPr>
        <p:spPr>
          <a:xfrm>
            <a:off x="6299200" y="177804"/>
            <a:ext cx="5892800" cy="899497"/>
          </a:xfrm>
          <a:prstGeom prst="rect">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CA" sz="2667" dirty="0">
                <a:solidFill>
                  <a:prstClr val="white">
                    <a:lumMod val="95000"/>
                  </a:prstClr>
                </a:solidFill>
                <a:latin typeface="Calibri"/>
              </a:rPr>
              <a:t>OFFERING THE COMPLETE SOLUTION</a:t>
            </a:r>
            <a:endParaRPr lang="en-US" sz="2667" dirty="0">
              <a:solidFill>
                <a:prstClr val="white"/>
              </a:solidFill>
              <a:latin typeface="Calibri"/>
            </a:endParaRPr>
          </a:p>
        </p:txBody>
      </p:sp>
    </p:spTree>
    <p:extLst>
      <p:ext uri="{BB962C8B-B14F-4D97-AF65-F5344CB8AC3E}">
        <p14:creationId xmlns:p14="http://schemas.microsoft.com/office/powerpoint/2010/main" val="25489160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3489</TotalTime>
  <Words>2187</Words>
  <Application>Microsoft Office PowerPoint</Application>
  <PresentationFormat>Widescreen</PresentationFormat>
  <Paragraphs>203</Paragraphs>
  <Slides>12</Slides>
  <Notes>12</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7" baseType="lpstr">
      <vt:lpstr>Arial</vt:lpstr>
      <vt:lpstr>Calibri</vt:lpstr>
      <vt:lpstr>DINPro-Bold</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Office2 `</dc:creator>
  <cp:lastModifiedBy>Mark Castanheiro</cp:lastModifiedBy>
  <cp:revision>79</cp:revision>
  <dcterms:created xsi:type="dcterms:W3CDTF">2021-11-26T14:56:08Z</dcterms:created>
  <dcterms:modified xsi:type="dcterms:W3CDTF">2022-03-07T16:11:56Z</dcterms:modified>
</cp:coreProperties>
</file>